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5"/>
  </p:notesMasterIdLst>
  <p:sldIdLst>
    <p:sldId id="297" r:id="rId2"/>
    <p:sldId id="296" r:id="rId3"/>
    <p:sldId id="2147481469" r:id="rId4"/>
    <p:sldId id="2147481460" r:id="rId5"/>
    <p:sldId id="2147481461" r:id="rId6"/>
    <p:sldId id="2147479928" r:id="rId7"/>
    <p:sldId id="2147479559" r:id="rId8"/>
    <p:sldId id="258" r:id="rId9"/>
    <p:sldId id="2147479634" r:id="rId10"/>
    <p:sldId id="2147479635" r:id="rId11"/>
    <p:sldId id="2147479627" r:id="rId12"/>
    <p:sldId id="298" r:id="rId13"/>
    <p:sldId id="29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Segoe UI Variable Small Light" pitchFamily="2" charset="0"/>
      <p:regular r:id="rId28"/>
    </p:embeddedFont>
    <p:embeddedFont>
      <p:font typeface="Space Grotesk" pitchFamily="2" charset="0"/>
      <p:regular r:id="rId29"/>
      <p:bold r:id="rId30"/>
    </p:embeddedFont>
    <p:embeddedFont>
      <p:font typeface="Space Grotesk Medium" pitchFamily="2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96"/>
            <p14:sldId id="2147481469"/>
            <p14:sldId id="2147481460"/>
            <p14:sldId id="2147481461"/>
            <p14:sldId id="2147479928"/>
            <p14:sldId id="2147479559"/>
            <p14:sldId id="258"/>
            <p14:sldId id="2147479634"/>
            <p14:sldId id="2147479635"/>
            <p14:sldId id="214747962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6A4A9D-C1B7-4776-AB58-74F690D32E48}" v="3" dt="2023-12-08T23:39:37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44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zure.github.io/AppService/2021/04/21/Announcing-Autoheal-for-Azure-App-Service-Linux.html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zure.github.io/AppService/2021/04/21/Announcing-Autoheal-for-Azure-App-Service-Linux.html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BB336E-9BC8-4887-BBC7-C9A6E273DD0E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0DE59D-1410-461F-ACC7-9001E2188439}">
      <dgm:prSet/>
      <dgm:spPr/>
      <dgm:t>
        <a:bodyPr/>
        <a:lstStyle/>
        <a:p>
          <a:r>
            <a:rPr lang="en-US" b="1" dirty="0"/>
            <a:t>Highly managed platform</a:t>
          </a:r>
        </a:p>
      </dgm:t>
    </dgm:pt>
    <dgm:pt modelId="{499A4F71-C15F-4240-B7AA-937519D82F30}" type="parTrans" cxnId="{E935622E-4C54-4226-8A17-AF006CAE0566}">
      <dgm:prSet/>
      <dgm:spPr/>
      <dgm:t>
        <a:bodyPr/>
        <a:lstStyle/>
        <a:p>
          <a:endParaRPr lang="en-US"/>
        </a:p>
      </dgm:t>
    </dgm:pt>
    <dgm:pt modelId="{B39EE7D5-BC39-400A-AD9E-3917E3517E37}" type="sibTrans" cxnId="{E935622E-4C54-4226-8A17-AF006CAE0566}">
      <dgm:prSet/>
      <dgm:spPr/>
      <dgm:t>
        <a:bodyPr/>
        <a:lstStyle/>
        <a:p>
          <a:endParaRPr lang="en-US"/>
        </a:p>
      </dgm:t>
    </dgm:pt>
    <dgm:pt modelId="{908C85DE-9C85-44F1-ABDB-F7F762F4E64F}">
      <dgm:prSet/>
      <dgm:spPr/>
      <dgm:t>
        <a:bodyPr/>
        <a:lstStyle/>
        <a:p>
          <a:r>
            <a:rPr lang="en-US"/>
            <a:t>Modern PaaS offering for Windows and Linux web apps – both source-code based and container-based apps</a:t>
          </a:r>
        </a:p>
      </dgm:t>
    </dgm:pt>
    <dgm:pt modelId="{450BA9E8-3C9D-4970-AAED-AADC7FF2CDE6}" type="parTrans" cxnId="{A25C4A15-A86D-429B-AA0B-3B792BDC20C2}">
      <dgm:prSet/>
      <dgm:spPr/>
      <dgm:t>
        <a:bodyPr/>
        <a:lstStyle/>
        <a:p>
          <a:endParaRPr lang="en-US"/>
        </a:p>
      </dgm:t>
    </dgm:pt>
    <dgm:pt modelId="{358AE471-B8D5-43BD-AC00-A568DC1EB097}" type="sibTrans" cxnId="{A25C4A15-A86D-429B-AA0B-3B792BDC20C2}">
      <dgm:prSet/>
      <dgm:spPr/>
      <dgm:t>
        <a:bodyPr/>
        <a:lstStyle/>
        <a:p>
          <a:endParaRPr lang="en-US"/>
        </a:p>
      </dgm:t>
    </dgm:pt>
    <dgm:pt modelId="{31AFC24B-B6A3-45E7-BBB9-4AD7FACCD291}">
      <dgm:prSet/>
      <dgm:spPr/>
      <dgm:t>
        <a:bodyPr/>
        <a:lstStyle/>
        <a:p>
          <a:r>
            <a:rPr lang="en-US"/>
            <a:t>Windows and Linux OS patched </a:t>
          </a:r>
          <a:r>
            <a:rPr lang="en-US" u="sng"/>
            <a:t>automatically</a:t>
          </a:r>
          <a:r>
            <a:rPr lang="en-US"/>
            <a:t> – no customer involvement needed</a:t>
          </a:r>
        </a:p>
      </dgm:t>
    </dgm:pt>
    <dgm:pt modelId="{3F4AEEDE-1022-4E9D-B7CC-ABA9F175E6E6}" type="parTrans" cxnId="{AA3AD7F8-6621-442D-8764-F726A055E3AF}">
      <dgm:prSet/>
      <dgm:spPr/>
      <dgm:t>
        <a:bodyPr/>
        <a:lstStyle/>
        <a:p>
          <a:endParaRPr lang="en-US"/>
        </a:p>
      </dgm:t>
    </dgm:pt>
    <dgm:pt modelId="{F9010D91-A870-4519-A00A-C966B756AB09}" type="sibTrans" cxnId="{AA3AD7F8-6621-442D-8764-F726A055E3AF}">
      <dgm:prSet/>
      <dgm:spPr/>
      <dgm:t>
        <a:bodyPr/>
        <a:lstStyle/>
        <a:p>
          <a:endParaRPr lang="en-US"/>
        </a:p>
      </dgm:t>
    </dgm:pt>
    <dgm:pt modelId="{0DD0A91D-54EE-4452-8DBB-3B352B924041}">
      <dgm:prSet/>
      <dgm:spPr/>
      <dgm:t>
        <a:bodyPr/>
        <a:lstStyle/>
        <a:p>
          <a:r>
            <a:rPr lang="en-US"/>
            <a:t>All major languages and the base Linux and Windows OS regularly updated/patched every few weeks</a:t>
          </a:r>
        </a:p>
      </dgm:t>
    </dgm:pt>
    <dgm:pt modelId="{5B8F955C-A9BE-4299-9B86-86DD960B55D9}" type="parTrans" cxnId="{5E637128-6224-4C3F-A4B6-F78DE3BD9A65}">
      <dgm:prSet/>
      <dgm:spPr/>
      <dgm:t>
        <a:bodyPr/>
        <a:lstStyle/>
        <a:p>
          <a:endParaRPr lang="en-US"/>
        </a:p>
      </dgm:t>
    </dgm:pt>
    <dgm:pt modelId="{ED1CA85C-BD42-49C8-B2CD-9862F3BBA1EA}" type="sibTrans" cxnId="{5E637128-6224-4C3F-A4B6-F78DE3BD9A65}">
      <dgm:prSet/>
      <dgm:spPr/>
      <dgm:t>
        <a:bodyPr/>
        <a:lstStyle/>
        <a:p>
          <a:endParaRPr lang="en-US"/>
        </a:p>
      </dgm:t>
    </dgm:pt>
    <dgm:pt modelId="{8AF390EB-52F2-4FA4-A434-7A6323373F51}">
      <dgm:prSet/>
      <dgm:spPr/>
      <dgm:t>
        <a:bodyPr/>
        <a:lstStyle/>
        <a:p>
          <a:r>
            <a:rPr lang="en-US" b="1"/>
            <a:t>99.95% SLA running </a:t>
          </a:r>
          <a:r>
            <a:rPr lang="en-US" b="1" u="sng"/>
            <a:t>on a single instance</a:t>
          </a:r>
          <a:endParaRPr lang="en-US" b="1"/>
        </a:p>
      </dgm:t>
    </dgm:pt>
    <dgm:pt modelId="{54407B06-288A-482D-8ABB-D1648CB86115}" type="parTrans" cxnId="{9D69891C-5095-4051-8540-9FCBDDF9BE44}">
      <dgm:prSet/>
      <dgm:spPr/>
      <dgm:t>
        <a:bodyPr/>
        <a:lstStyle/>
        <a:p>
          <a:endParaRPr lang="en-US"/>
        </a:p>
      </dgm:t>
    </dgm:pt>
    <dgm:pt modelId="{6426636D-67D7-4D6E-84A8-2D98EFE38A99}" type="sibTrans" cxnId="{9D69891C-5095-4051-8540-9FCBDDF9BE44}">
      <dgm:prSet/>
      <dgm:spPr/>
      <dgm:t>
        <a:bodyPr/>
        <a:lstStyle/>
        <a:p>
          <a:endParaRPr lang="en-US"/>
        </a:p>
      </dgm:t>
    </dgm:pt>
    <dgm:pt modelId="{26D125C1-586F-4A59-87B2-8DA259396707}">
      <dgm:prSet/>
      <dgm:spPr/>
      <dgm:t>
        <a:bodyPr/>
        <a:lstStyle/>
        <a:p>
          <a:r>
            <a:rPr lang="en-US"/>
            <a:t>Linux B1 (Basic 1) as an example:  $12.41/month (PayG - East US 2) has a 99.95% SLA running on App Service!</a:t>
          </a:r>
        </a:p>
      </dgm:t>
    </dgm:pt>
    <dgm:pt modelId="{512DBF1D-1EE0-4DE1-9B39-C91986DFA3C4}" type="parTrans" cxnId="{453EC9F5-1842-4888-B53C-6499DC9EDA8C}">
      <dgm:prSet/>
      <dgm:spPr/>
      <dgm:t>
        <a:bodyPr/>
        <a:lstStyle/>
        <a:p>
          <a:endParaRPr lang="en-US"/>
        </a:p>
      </dgm:t>
    </dgm:pt>
    <dgm:pt modelId="{40A26B39-02B8-4854-B11A-60015B03743C}" type="sibTrans" cxnId="{453EC9F5-1842-4888-B53C-6499DC9EDA8C}">
      <dgm:prSet/>
      <dgm:spPr/>
      <dgm:t>
        <a:bodyPr/>
        <a:lstStyle/>
        <a:p>
          <a:endParaRPr lang="en-US"/>
        </a:p>
      </dgm:t>
    </dgm:pt>
    <dgm:pt modelId="{DDF4302A-BFF0-4132-951E-FF1CD7FBE15C}">
      <dgm:prSet/>
      <dgm:spPr/>
      <dgm:t>
        <a:bodyPr/>
        <a:lstStyle/>
        <a:p>
          <a:r>
            <a:rPr lang="en-US"/>
            <a:t>Keeps pre-prod environment costs low so you can focus on optimizing production footprints instead</a:t>
          </a:r>
        </a:p>
      </dgm:t>
    </dgm:pt>
    <dgm:pt modelId="{78163ED9-5BB0-480F-A437-C7F0CF8DF2D1}" type="parTrans" cxnId="{D1922AC1-5F5B-4820-A889-033C9025A01A}">
      <dgm:prSet/>
      <dgm:spPr/>
      <dgm:t>
        <a:bodyPr/>
        <a:lstStyle/>
        <a:p>
          <a:endParaRPr lang="en-US"/>
        </a:p>
      </dgm:t>
    </dgm:pt>
    <dgm:pt modelId="{0136DD49-23F7-483F-BA2E-D5F351233C66}" type="sibTrans" cxnId="{D1922AC1-5F5B-4820-A889-033C9025A01A}">
      <dgm:prSet/>
      <dgm:spPr/>
      <dgm:t>
        <a:bodyPr/>
        <a:lstStyle/>
        <a:p>
          <a:endParaRPr lang="en-US"/>
        </a:p>
      </dgm:t>
    </dgm:pt>
    <dgm:pt modelId="{C5BDA46F-E10B-4862-A5D7-0DD5988E0060}">
      <dgm:prSet/>
      <dgm:spPr/>
      <dgm:t>
        <a:bodyPr/>
        <a:lstStyle/>
        <a:p>
          <a:r>
            <a:rPr lang="en-US" b="1"/>
            <a:t>That same Linux B1 instance can be secured with virtual networking</a:t>
          </a:r>
          <a:endParaRPr lang="en-US"/>
        </a:p>
      </dgm:t>
    </dgm:pt>
    <dgm:pt modelId="{8D370AAC-6F18-4154-956B-BB479B8CC538}" type="parTrans" cxnId="{6D9FABA3-D838-4D27-8E40-2E3660840356}">
      <dgm:prSet/>
      <dgm:spPr/>
      <dgm:t>
        <a:bodyPr/>
        <a:lstStyle/>
        <a:p>
          <a:endParaRPr lang="en-US"/>
        </a:p>
      </dgm:t>
    </dgm:pt>
    <dgm:pt modelId="{17A03193-7235-4873-AA0D-3D3C605B485C}" type="sibTrans" cxnId="{6D9FABA3-D838-4D27-8E40-2E3660840356}">
      <dgm:prSet/>
      <dgm:spPr/>
      <dgm:t>
        <a:bodyPr/>
        <a:lstStyle/>
        <a:p>
          <a:endParaRPr lang="en-US"/>
        </a:p>
      </dgm:t>
    </dgm:pt>
    <dgm:pt modelId="{E191BA05-8CED-4EF2-A465-AA39F4B33B4D}">
      <dgm:prSet/>
      <dgm:spPr/>
      <dgm:t>
        <a:bodyPr/>
        <a:lstStyle/>
        <a:p>
          <a:r>
            <a:rPr lang="en-US"/>
            <a:t>Secure inbound traffic with a Private Endpoint | Secure outbound traffic by connecting to your virtual network</a:t>
          </a:r>
        </a:p>
      </dgm:t>
    </dgm:pt>
    <dgm:pt modelId="{FF576BD3-7EB5-4EFF-B21D-71BF237ECD9C}" type="parTrans" cxnId="{B7C9405E-D020-4C95-946C-DE5F6E519F11}">
      <dgm:prSet/>
      <dgm:spPr/>
      <dgm:t>
        <a:bodyPr/>
        <a:lstStyle/>
        <a:p>
          <a:endParaRPr lang="en-US"/>
        </a:p>
      </dgm:t>
    </dgm:pt>
    <dgm:pt modelId="{D176285B-EDB7-4566-B2FF-8074F5FF81B1}" type="sibTrans" cxnId="{B7C9405E-D020-4C95-946C-DE5F6E519F11}">
      <dgm:prSet/>
      <dgm:spPr/>
      <dgm:t>
        <a:bodyPr/>
        <a:lstStyle/>
        <a:p>
          <a:endParaRPr lang="en-US"/>
        </a:p>
      </dgm:t>
    </dgm:pt>
    <dgm:pt modelId="{EBC9A14B-ACB0-45B4-9E63-9E6CB4984A0D}">
      <dgm:prSet/>
      <dgm:spPr/>
      <dgm:t>
        <a:bodyPr/>
        <a:lstStyle/>
        <a:p>
          <a:r>
            <a:rPr lang="en-US" b="1"/>
            <a:t>Unbeatably easy and responsive local dev loop</a:t>
          </a:r>
        </a:p>
      </dgm:t>
    </dgm:pt>
    <dgm:pt modelId="{A61B2DE4-4A98-414A-B9F9-C8A7B47FC330}" type="parTrans" cxnId="{79D1FB49-3E75-4D7B-8077-1984BEE14C47}">
      <dgm:prSet/>
      <dgm:spPr/>
      <dgm:t>
        <a:bodyPr/>
        <a:lstStyle/>
        <a:p>
          <a:endParaRPr lang="en-US"/>
        </a:p>
      </dgm:t>
    </dgm:pt>
    <dgm:pt modelId="{09795371-FD11-4C98-928B-30D1140CF036}" type="sibTrans" cxnId="{79D1FB49-3E75-4D7B-8077-1984BEE14C47}">
      <dgm:prSet/>
      <dgm:spPr/>
      <dgm:t>
        <a:bodyPr/>
        <a:lstStyle/>
        <a:p>
          <a:endParaRPr lang="en-US"/>
        </a:p>
      </dgm:t>
    </dgm:pt>
    <dgm:pt modelId="{C655B2F6-A6D2-4D08-A5CA-0681C4C16DED}">
      <dgm:prSet/>
      <dgm:spPr/>
      <dgm:t>
        <a:bodyPr/>
        <a:lstStyle/>
        <a:p>
          <a:r>
            <a:rPr lang="en-US"/>
            <a:t>One-click publishing (both Windows and Linux) available in Visual Studio and VSCode</a:t>
          </a:r>
        </a:p>
      </dgm:t>
    </dgm:pt>
    <dgm:pt modelId="{B82A2E07-6E7B-4FD4-94EB-E6859145B324}" type="parTrans" cxnId="{063C6253-0375-4C58-ACC7-D329DBC54769}">
      <dgm:prSet/>
      <dgm:spPr/>
      <dgm:t>
        <a:bodyPr/>
        <a:lstStyle/>
        <a:p>
          <a:endParaRPr lang="en-US"/>
        </a:p>
      </dgm:t>
    </dgm:pt>
    <dgm:pt modelId="{098DBF12-2824-41F1-89B6-DF481AFDE77B}" type="sibTrans" cxnId="{063C6253-0375-4C58-ACC7-D329DBC54769}">
      <dgm:prSet/>
      <dgm:spPr/>
      <dgm:t>
        <a:bodyPr/>
        <a:lstStyle/>
        <a:p>
          <a:endParaRPr lang="en-US"/>
        </a:p>
      </dgm:t>
    </dgm:pt>
    <dgm:pt modelId="{87E2A837-4A58-4D93-B0D9-64FB8CC2A774}">
      <dgm:prSet/>
      <dgm:spPr/>
      <dgm:t>
        <a:bodyPr/>
        <a:lstStyle/>
        <a:p>
          <a:r>
            <a:rPr lang="en-US"/>
            <a:t>Iterate on your dev box </a:t>
          </a:r>
          <a:r>
            <a:rPr lang="en-US">
              <a:sym typeface="Wingdings" panose="05000000000000000000" pitchFamily="2" charset="2"/>
            </a:rPr>
            <a:t> right-click publish to App Service  changes are live immediately after publishing</a:t>
          </a:r>
        </a:p>
      </dgm:t>
    </dgm:pt>
    <dgm:pt modelId="{D12282E5-0AEB-47AF-8D21-A5D178A33D6C}" type="parTrans" cxnId="{F997F10A-18A0-4232-A56B-CACA1A635BB8}">
      <dgm:prSet/>
      <dgm:spPr/>
      <dgm:t>
        <a:bodyPr/>
        <a:lstStyle/>
        <a:p>
          <a:endParaRPr lang="en-US"/>
        </a:p>
      </dgm:t>
    </dgm:pt>
    <dgm:pt modelId="{C912C406-D6BE-4542-9D42-1937BE2514C1}" type="sibTrans" cxnId="{F997F10A-18A0-4232-A56B-CACA1A635BB8}">
      <dgm:prSet/>
      <dgm:spPr/>
      <dgm:t>
        <a:bodyPr/>
        <a:lstStyle/>
        <a:p>
          <a:endParaRPr lang="en-US"/>
        </a:p>
      </dgm:t>
    </dgm:pt>
    <dgm:pt modelId="{4AEDC3AF-7705-477B-8E2A-0CE0594D48C3}">
      <dgm:prSet/>
      <dgm:spPr/>
      <dgm:t>
        <a:bodyPr/>
        <a:lstStyle/>
        <a:p>
          <a:r>
            <a:rPr lang="en-US"/>
            <a:t>Natural equivalence to traditional web server farms - all VMs point at a common website file content share</a:t>
          </a:r>
          <a:endParaRPr lang="en-US">
            <a:sym typeface="Wingdings" panose="05000000000000000000" pitchFamily="2" charset="2"/>
          </a:endParaRPr>
        </a:p>
      </dgm:t>
    </dgm:pt>
    <dgm:pt modelId="{9CE466C6-E09D-430C-9199-146FDA95A389}" type="parTrans" cxnId="{B30D34F4-C8F5-4711-952F-6972316BD784}">
      <dgm:prSet/>
      <dgm:spPr/>
      <dgm:t>
        <a:bodyPr/>
        <a:lstStyle/>
        <a:p>
          <a:endParaRPr lang="en-US"/>
        </a:p>
      </dgm:t>
    </dgm:pt>
    <dgm:pt modelId="{7B11C219-4C0D-483A-B194-50E67BD5AA16}" type="sibTrans" cxnId="{B30D34F4-C8F5-4711-952F-6972316BD784}">
      <dgm:prSet/>
      <dgm:spPr/>
      <dgm:t>
        <a:bodyPr/>
        <a:lstStyle/>
        <a:p>
          <a:endParaRPr lang="en-US"/>
        </a:p>
      </dgm:t>
    </dgm:pt>
    <dgm:pt modelId="{5DF9C91E-C174-48CC-BF0E-885CC1287CB1}">
      <dgm:prSet/>
      <dgm:spPr/>
      <dgm:t>
        <a:bodyPr/>
        <a:lstStyle/>
        <a:p>
          <a:r>
            <a:rPr lang="en-US" b="1"/>
            <a:t>Great CI/CD support with native integration for Azure DevOps, GitHub and GitHub Actions</a:t>
          </a:r>
        </a:p>
      </dgm:t>
    </dgm:pt>
    <dgm:pt modelId="{2A9C3B8A-F604-4250-9BDF-061F464CE2A0}" type="parTrans" cxnId="{8BC83611-2F28-452E-8204-5419899EA580}">
      <dgm:prSet/>
      <dgm:spPr/>
      <dgm:t>
        <a:bodyPr/>
        <a:lstStyle/>
        <a:p>
          <a:endParaRPr lang="en-US"/>
        </a:p>
      </dgm:t>
    </dgm:pt>
    <dgm:pt modelId="{59291470-BF9B-47B1-B74C-6180BCB14279}" type="sibTrans" cxnId="{8BC83611-2F28-452E-8204-5419899EA580}">
      <dgm:prSet/>
      <dgm:spPr/>
      <dgm:t>
        <a:bodyPr/>
        <a:lstStyle/>
        <a:p>
          <a:endParaRPr lang="en-US"/>
        </a:p>
      </dgm:t>
    </dgm:pt>
    <dgm:pt modelId="{CB554C9A-1D84-4EEE-9674-4390BD17379A}">
      <dgm:prSet/>
      <dgm:spPr/>
      <dgm:t>
        <a:bodyPr/>
        <a:lstStyle/>
        <a:p>
          <a:r>
            <a:rPr lang="en-US"/>
            <a:t>Built-in Deployment Slots enable the familiar dev -&gt; test -&gt; staging -&gt; production model</a:t>
          </a:r>
        </a:p>
      </dgm:t>
    </dgm:pt>
    <dgm:pt modelId="{5229438B-8849-44F5-A5D3-3AE85276436B}" type="parTrans" cxnId="{1707A25D-0272-4B6B-BEED-9C53DE7D688F}">
      <dgm:prSet/>
      <dgm:spPr/>
      <dgm:t>
        <a:bodyPr/>
        <a:lstStyle/>
        <a:p>
          <a:endParaRPr lang="en-US"/>
        </a:p>
      </dgm:t>
    </dgm:pt>
    <dgm:pt modelId="{FF374C51-2C9E-4C9A-AF9D-EE7C28AE5BFA}" type="sibTrans" cxnId="{1707A25D-0272-4B6B-BEED-9C53DE7D688F}">
      <dgm:prSet/>
      <dgm:spPr/>
      <dgm:t>
        <a:bodyPr/>
        <a:lstStyle/>
        <a:p>
          <a:endParaRPr lang="en-US"/>
        </a:p>
      </dgm:t>
    </dgm:pt>
    <dgm:pt modelId="{7381CAF3-E557-4E69-98B4-D59F06E6912E}">
      <dgm:prSet/>
      <dgm:spPr/>
      <dgm:t>
        <a:bodyPr/>
        <a:lstStyle/>
        <a:p>
          <a:r>
            <a:rPr lang="en-US" b="1"/>
            <a:t>Scaling is highly simplified</a:t>
          </a:r>
        </a:p>
      </dgm:t>
    </dgm:pt>
    <dgm:pt modelId="{68E6C9E3-4BCC-41A4-9F9C-2EDAE0407529}" type="parTrans" cxnId="{D82227B9-273E-4574-B8FA-4BC05BB64608}">
      <dgm:prSet/>
      <dgm:spPr/>
      <dgm:t>
        <a:bodyPr/>
        <a:lstStyle/>
        <a:p>
          <a:endParaRPr lang="en-US"/>
        </a:p>
      </dgm:t>
    </dgm:pt>
    <dgm:pt modelId="{527CBF01-5B4B-4417-AB9A-7CCC9956AF37}" type="sibTrans" cxnId="{D82227B9-273E-4574-B8FA-4BC05BB64608}">
      <dgm:prSet/>
      <dgm:spPr/>
      <dgm:t>
        <a:bodyPr/>
        <a:lstStyle/>
        <a:p>
          <a:endParaRPr lang="en-US"/>
        </a:p>
      </dgm:t>
    </dgm:pt>
    <dgm:pt modelId="{2746E7A8-47B8-432D-9D6F-ED62F8004028}">
      <dgm:prSet/>
      <dgm:spPr/>
      <dgm:t>
        <a:bodyPr/>
        <a:lstStyle/>
        <a:p>
          <a:r>
            <a:rPr lang="en-US"/>
            <a:t>Manual scale-out is easy – just add more instances and the platform automatically scales your app onto the additional instances</a:t>
          </a:r>
        </a:p>
      </dgm:t>
    </dgm:pt>
    <dgm:pt modelId="{075637F0-FDFF-49B6-9D97-BBA7BC4CB6DF}" type="parTrans" cxnId="{B54C2224-A4D5-4C9F-9C2A-EEAA0F9344C8}">
      <dgm:prSet/>
      <dgm:spPr/>
      <dgm:t>
        <a:bodyPr/>
        <a:lstStyle/>
        <a:p>
          <a:endParaRPr lang="en-US"/>
        </a:p>
      </dgm:t>
    </dgm:pt>
    <dgm:pt modelId="{77F89079-9EA4-4A66-BDFB-526F93B3BD3C}" type="sibTrans" cxnId="{B54C2224-A4D5-4C9F-9C2A-EEAA0F9344C8}">
      <dgm:prSet/>
      <dgm:spPr/>
      <dgm:t>
        <a:bodyPr/>
        <a:lstStyle/>
        <a:p>
          <a:endParaRPr lang="en-US"/>
        </a:p>
      </dgm:t>
    </dgm:pt>
    <dgm:pt modelId="{F74B4D12-FDF4-4B9B-B2D1-7CEBA1E6AC0B}">
      <dgm:prSet/>
      <dgm:spPr/>
      <dgm:t>
        <a:bodyPr/>
        <a:lstStyle/>
        <a:p>
          <a:r>
            <a:rPr lang="en-US"/>
            <a:t>Automated scale-out options:  Azure Auto-scale and more recently App Service Automatic Scaling</a:t>
          </a:r>
        </a:p>
      </dgm:t>
    </dgm:pt>
    <dgm:pt modelId="{F3DE0E7F-0490-4EA4-BFAB-4DAA31065D1B}" type="parTrans" cxnId="{CFA6B2F5-0C41-49D8-A078-C941533AE9D4}">
      <dgm:prSet/>
      <dgm:spPr/>
      <dgm:t>
        <a:bodyPr/>
        <a:lstStyle/>
        <a:p>
          <a:endParaRPr lang="en-US"/>
        </a:p>
      </dgm:t>
    </dgm:pt>
    <dgm:pt modelId="{0F4796B6-BCA2-472E-B3AC-A1AD800C2026}" type="sibTrans" cxnId="{CFA6B2F5-0C41-49D8-A078-C941533AE9D4}">
      <dgm:prSet/>
      <dgm:spPr/>
      <dgm:t>
        <a:bodyPr/>
        <a:lstStyle/>
        <a:p>
          <a:endParaRPr lang="en-US"/>
        </a:p>
      </dgm:t>
    </dgm:pt>
    <dgm:pt modelId="{D70A3CA2-6B0E-4621-9145-958446B4EDD0}">
      <dgm:prSet/>
      <dgm:spPr/>
      <dgm:t>
        <a:bodyPr/>
        <a:lstStyle/>
        <a:p>
          <a:r>
            <a:rPr lang="en-US" b="1"/>
            <a:t>Minimal-to-no infrastructure management required</a:t>
          </a:r>
        </a:p>
      </dgm:t>
    </dgm:pt>
    <dgm:pt modelId="{59495603-EC6A-46DF-8AEE-DADC487037CE}" type="parTrans" cxnId="{B11FA06F-D72E-4F45-B10C-4DCC8736B12F}">
      <dgm:prSet/>
      <dgm:spPr/>
      <dgm:t>
        <a:bodyPr/>
        <a:lstStyle/>
        <a:p>
          <a:endParaRPr lang="en-US"/>
        </a:p>
      </dgm:t>
    </dgm:pt>
    <dgm:pt modelId="{F5F6F6AF-6FE9-4116-9712-52687A14E072}" type="sibTrans" cxnId="{B11FA06F-D72E-4F45-B10C-4DCC8736B12F}">
      <dgm:prSet/>
      <dgm:spPr/>
      <dgm:t>
        <a:bodyPr/>
        <a:lstStyle/>
        <a:p>
          <a:endParaRPr lang="en-US"/>
        </a:p>
      </dgm:t>
    </dgm:pt>
    <dgm:pt modelId="{A61DC72B-0C3E-4446-9376-6C4E7FCC0CB4}">
      <dgm:prSet/>
      <dgm:spPr/>
      <dgm:t>
        <a:bodyPr/>
        <a:lstStyle/>
        <a:p>
          <a:r>
            <a:rPr lang="en-US"/>
            <a:t>No need to configure cluster infrastructure like ingress controllers, CoreDNS, load balancers, etc…</a:t>
          </a:r>
        </a:p>
      </dgm:t>
    </dgm:pt>
    <dgm:pt modelId="{40DD6DB0-055F-4AF5-ABB8-943CB417902E}" type="parTrans" cxnId="{18B05601-AFE7-4E72-BF20-FECBBF1365E4}">
      <dgm:prSet/>
      <dgm:spPr/>
      <dgm:t>
        <a:bodyPr/>
        <a:lstStyle/>
        <a:p>
          <a:endParaRPr lang="en-US"/>
        </a:p>
      </dgm:t>
    </dgm:pt>
    <dgm:pt modelId="{47DFC3FC-A0BD-483D-BCF4-90B694911108}" type="sibTrans" cxnId="{18B05601-AFE7-4E72-BF20-FECBBF1365E4}">
      <dgm:prSet/>
      <dgm:spPr/>
      <dgm:t>
        <a:bodyPr/>
        <a:lstStyle/>
        <a:p>
          <a:endParaRPr lang="en-US"/>
        </a:p>
      </dgm:t>
    </dgm:pt>
    <dgm:pt modelId="{95DFF491-3462-4850-9CE4-93DB2A9297E7}">
      <dgm:prSet/>
      <dgm:spPr/>
      <dgm:t>
        <a:bodyPr/>
        <a:lstStyle/>
        <a:p>
          <a:r>
            <a:rPr lang="en-US"/>
            <a:t>Virtual network integration is the main infra decision customers still manage</a:t>
          </a:r>
        </a:p>
      </dgm:t>
    </dgm:pt>
    <dgm:pt modelId="{6FA3EA28-98B8-4CF4-BC52-0F39C496C735}" type="parTrans" cxnId="{219FE2EF-80EB-4134-A8D0-7CE515E3DE1C}">
      <dgm:prSet/>
      <dgm:spPr/>
      <dgm:t>
        <a:bodyPr/>
        <a:lstStyle/>
        <a:p>
          <a:endParaRPr lang="en-US"/>
        </a:p>
      </dgm:t>
    </dgm:pt>
    <dgm:pt modelId="{7C90905D-BE1F-41CC-9A82-49D589F5BAE4}" type="sibTrans" cxnId="{219FE2EF-80EB-4134-A8D0-7CE515E3DE1C}">
      <dgm:prSet/>
      <dgm:spPr/>
      <dgm:t>
        <a:bodyPr/>
        <a:lstStyle/>
        <a:p>
          <a:endParaRPr lang="en-US"/>
        </a:p>
      </dgm:t>
    </dgm:pt>
    <dgm:pt modelId="{8F2C267D-5024-4991-AAAD-1EEFDCA6CF2C}">
      <dgm:prSet/>
      <dgm:spPr/>
      <dgm:t>
        <a:bodyPr/>
        <a:lstStyle/>
        <a:p>
          <a:r>
            <a:rPr lang="en-US" b="1"/>
            <a:t>Platform automatically &amp; seamlessly handles occurrences of underlying infrastructure hiccups</a:t>
          </a:r>
        </a:p>
      </dgm:t>
    </dgm:pt>
    <dgm:pt modelId="{CD8BEC8A-A2C9-4641-AFC8-A367C07D5593}" type="parTrans" cxnId="{5B1571BB-26ED-4EC4-A91E-E972B09C2694}">
      <dgm:prSet/>
      <dgm:spPr/>
      <dgm:t>
        <a:bodyPr/>
        <a:lstStyle/>
        <a:p>
          <a:endParaRPr lang="en-US"/>
        </a:p>
      </dgm:t>
    </dgm:pt>
    <dgm:pt modelId="{BF7B4AE1-6BC9-4294-82A1-486AF87B3113}" type="sibTrans" cxnId="{5B1571BB-26ED-4EC4-A91E-E972B09C2694}">
      <dgm:prSet/>
      <dgm:spPr/>
      <dgm:t>
        <a:bodyPr/>
        <a:lstStyle/>
        <a:p>
          <a:endParaRPr lang="en-US"/>
        </a:p>
      </dgm:t>
    </dgm:pt>
    <dgm:pt modelId="{C9179DAF-FB9D-479B-A6C1-09B41E01B8F9}">
      <dgm:prSet/>
      <dgm:spPr/>
      <dgm:t>
        <a:bodyPr/>
        <a:lstStyle/>
        <a:p>
          <a:r>
            <a:rPr lang="en-US"/>
            <a:t>Self-service </a:t>
          </a:r>
          <a:r>
            <a:rPr lang="en-US" i="1"/>
            <a:t>iisreset</a:t>
          </a:r>
          <a:r>
            <a:rPr lang="en-US"/>
            <a:t> and </a:t>
          </a:r>
          <a:r>
            <a:rPr lang="en-US" i="1"/>
            <a:t>systemctl restart</a:t>
          </a:r>
          <a:r>
            <a:rPr lang="en-US"/>
            <a:t> equivalents also available using </a:t>
          </a:r>
          <a:r>
            <a:rPr lang="en-US">
              <a:hlinkClick xmlns:r="http://schemas.openxmlformats.org/officeDocument/2006/relationships" r:id="rId1"/>
            </a:rPr>
            <a:t>Auto-Heal</a:t>
          </a:r>
          <a:endParaRPr lang="en-US"/>
        </a:p>
      </dgm:t>
    </dgm:pt>
    <dgm:pt modelId="{CE8376A4-5376-43F5-8CD1-C03E1B30E93B}" type="parTrans" cxnId="{E7A1228F-D1C5-4CAA-8915-B9E6F2A8D750}">
      <dgm:prSet/>
      <dgm:spPr/>
      <dgm:t>
        <a:bodyPr/>
        <a:lstStyle/>
        <a:p>
          <a:endParaRPr lang="en-US"/>
        </a:p>
      </dgm:t>
    </dgm:pt>
    <dgm:pt modelId="{9A6ED943-B1FC-43D3-834A-43521A81EC4B}" type="sibTrans" cxnId="{E7A1228F-D1C5-4CAA-8915-B9E6F2A8D750}">
      <dgm:prSet/>
      <dgm:spPr/>
      <dgm:t>
        <a:bodyPr/>
        <a:lstStyle/>
        <a:p>
          <a:endParaRPr lang="en-US"/>
        </a:p>
      </dgm:t>
    </dgm:pt>
    <dgm:pt modelId="{5216A112-EE2A-429C-932D-5171F2009EB2}" type="pres">
      <dgm:prSet presAssocID="{69BB336E-9BC8-4887-BBC7-C9A6E273DD0E}" presName="theList" presStyleCnt="0">
        <dgm:presLayoutVars>
          <dgm:dir/>
          <dgm:animLvl val="lvl"/>
          <dgm:resizeHandles val="exact"/>
        </dgm:presLayoutVars>
      </dgm:prSet>
      <dgm:spPr/>
    </dgm:pt>
    <dgm:pt modelId="{AC5E15BD-592E-4449-B9F9-27601F10146A}" type="pres">
      <dgm:prSet presAssocID="{880DE59D-1410-461F-ACC7-9001E2188439}" presName="compNode" presStyleCnt="0"/>
      <dgm:spPr/>
    </dgm:pt>
    <dgm:pt modelId="{7EE9F3E5-6462-4A4E-BB0E-C35C83232376}" type="pres">
      <dgm:prSet presAssocID="{880DE59D-1410-461F-ACC7-9001E2188439}" presName="aNode" presStyleLbl="bgShp" presStyleIdx="0" presStyleCnt="8"/>
      <dgm:spPr/>
    </dgm:pt>
    <dgm:pt modelId="{42AC7FE1-B34F-4543-8AF3-1B2F023CE26A}" type="pres">
      <dgm:prSet presAssocID="{880DE59D-1410-461F-ACC7-9001E2188439}" presName="textNode" presStyleLbl="bgShp" presStyleIdx="0" presStyleCnt="8"/>
      <dgm:spPr/>
    </dgm:pt>
    <dgm:pt modelId="{B596F1AC-7119-49CF-83E0-E1C381B45B71}" type="pres">
      <dgm:prSet presAssocID="{880DE59D-1410-461F-ACC7-9001E2188439}" presName="compChildNode" presStyleCnt="0"/>
      <dgm:spPr/>
    </dgm:pt>
    <dgm:pt modelId="{B2A8A1FD-D954-4330-A103-B9D36FC57959}" type="pres">
      <dgm:prSet presAssocID="{880DE59D-1410-461F-ACC7-9001E2188439}" presName="theInnerList" presStyleCnt="0"/>
      <dgm:spPr/>
    </dgm:pt>
    <dgm:pt modelId="{577139EB-3C0A-4BC7-BBBF-7878786CC6CB}" type="pres">
      <dgm:prSet presAssocID="{908C85DE-9C85-44F1-ABDB-F7F762F4E64F}" presName="childNode" presStyleLbl="node1" presStyleIdx="0" presStyleCnt="15">
        <dgm:presLayoutVars>
          <dgm:bulletEnabled val="1"/>
        </dgm:presLayoutVars>
      </dgm:prSet>
      <dgm:spPr/>
    </dgm:pt>
    <dgm:pt modelId="{567E1220-57D6-4FC7-840C-D8C1DA8CAE75}" type="pres">
      <dgm:prSet presAssocID="{908C85DE-9C85-44F1-ABDB-F7F762F4E64F}" presName="aSpace2" presStyleCnt="0"/>
      <dgm:spPr/>
    </dgm:pt>
    <dgm:pt modelId="{7E8626FB-3C99-4ECF-80AB-5818D4E5D0CE}" type="pres">
      <dgm:prSet presAssocID="{31AFC24B-B6A3-45E7-BBB9-4AD7FACCD291}" presName="childNode" presStyleLbl="node1" presStyleIdx="1" presStyleCnt="15">
        <dgm:presLayoutVars>
          <dgm:bulletEnabled val="1"/>
        </dgm:presLayoutVars>
      </dgm:prSet>
      <dgm:spPr/>
    </dgm:pt>
    <dgm:pt modelId="{0C907A27-B5B5-492C-B7DC-AC0BB07736E9}" type="pres">
      <dgm:prSet presAssocID="{31AFC24B-B6A3-45E7-BBB9-4AD7FACCD291}" presName="aSpace2" presStyleCnt="0"/>
      <dgm:spPr/>
    </dgm:pt>
    <dgm:pt modelId="{F7E83F3B-7125-47B2-9335-267DBC76CD94}" type="pres">
      <dgm:prSet presAssocID="{0DD0A91D-54EE-4452-8DBB-3B352B924041}" presName="childNode" presStyleLbl="node1" presStyleIdx="2" presStyleCnt="15">
        <dgm:presLayoutVars>
          <dgm:bulletEnabled val="1"/>
        </dgm:presLayoutVars>
      </dgm:prSet>
      <dgm:spPr/>
    </dgm:pt>
    <dgm:pt modelId="{911E152C-1126-42D8-BEED-41D3258152A6}" type="pres">
      <dgm:prSet presAssocID="{880DE59D-1410-461F-ACC7-9001E2188439}" presName="aSpace" presStyleCnt="0"/>
      <dgm:spPr/>
    </dgm:pt>
    <dgm:pt modelId="{6D4C6482-949E-4C75-BDE5-7374B8205D6F}" type="pres">
      <dgm:prSet presAssocID="{8AF390EB-52F2-4FA4-A434-7A6323373F51}" presName="compNode" presStyleCnt="0"/>
      <dgm:spPr/>
    </dgm:pt>
    <dgm:pt modelId="{0EC15CBA-431D-4C57-A2BE-1FDF5DE84659}" type="pres">
      <dgm:prSet presAssocID="{8AF390EB-52F2-4FA4-A434-7A6323373F51}" presName="aNode" presStyleLbl="bgShp" presStyleIdx="1" presStyleCnt="8"/>
      <dgm:spPr/>
    </dgm:pt>
    <dgm:pt modelId="{4CF5CBBE-CC15-451C-B760-B1F018D64778}" type="pres">
      <dgm:prSet presAssocID="{8AF390EB-52F2-4FA4-A434-7A6323373F51}" presName="textNode" presStyleLbl="bgShp" presStyleIdx="1" presStyleCnt="8"/>
      <dgm:spPr/>
    </dgm:pt>
    <dgm:pt modelId="{6E49701D-4E00-4695-8F82-63C6CE2CBDC2}" type="pres">
      <dgm:prSet presAssocID="{8AF390EB-52F2-4FA4-A434-7A6323373F51}" presName="compChildNode" presStyleCnt="0"/>
      <dgm:spPr/>
    </dgm:pt>
    <dgm:pt modelId="{2EEF97D8-28BC-45F5-BD69-5CFDFD8B84DE}" type="pres">
      <dgm:prSet presAssocID="{8AF390EB-52F2-4FA4-A434-7A6323373F51}" presName="theInnerList" presStyleCnt="0"/>
      <dgm:spPr/>
    </dgm:pt>
    <dgm:pt modelId="{4C8612C2-A345-4CC6-A832-9CB3C13F1E57}" type="pres">
      <dgm:prSet presAssocID="{26D125C1-586F-4A59-87B2-8DA259396707}" presName="childNode" presStyleLbl="node1" presStyleIdx="3" presStyleCnt="15">
        <dgm:presLayoutVars>
          <dgm:bulletEnabled val="1"/>
        </dgm:presLayoutVars>
      </dgm:prSet>
      <dgm:spPr/>
    </dgm:pt>
    <dgm:pt modelId="{63C7DBB4-62F0-44AB-AFBA-DA58B564415A}" type="pres">
      <dgm:prSet presAssocID="{26D125C1-586F-4A59-87B2-8DA259396707}" presName="aSpace2" presStyleCnt="0"/>
      <dgm:spPr/>
    </dgm:pt>
    <dgm:pt modelId="{E9A155F5-C89E-4F4C-BA4A-91CC8FA823D6}" type="pres">
      <dgm:prSet presAssocID="{DDF4302A-BFF0-4132-951E-FF1CD7FBE15C}" presName="childNode" presStyleLbl="node1" presStyleIdx="4" presStyleCnt="15">
        <dgm:presLayoutVars>
          <dgm:bulletEnabled val="1"/>
        </dgm:presLayoutVars>
      </dgm:prSet>
      <dgm:spPr/>
    </dgm:pt>
    <dgm:pt modelId="{3F28B3E8-0E64-404B-B4EE-510BB2380A00}" type="pres">
      <dgm:prSet presAssocID="{8AF390EB-52F2-4FA4-A434-7A6323373F51}" presName="aSpace" presStyleCnt="0"/>
      <dgm:spPr/>
    </dgm:pt>
    <dgm:pt modelId="{116CC5C8-194A-4584-9B74-54546FC8D71F}" type="pres">
      <dgm:prSet presAssocID="{C5BDA46F-E10B-4862-A5D7-0DD5988E0060}" presName="compNode" presStyleCnt="0"/>
      <dgm:spPr/>
    </dgm:pt>
    <dgm:pt modelId="{D79FDC89-9116-4CB0-B199-45E2B6FBACB7}" type="pres">
      <dgm:prSet presAssocID="{C5BDA46F-E10B-4862-A5D7-0DD5988E0060}" presName="aNode" presStyleLbl="bgShp" presStyleIdx="2" presStyleCnt="8"/>
      <dgm:spPr/>
    </dgm:pt>
    <dgm:pt modelId="{AC598FB0-3E86-4F43-9239-F87DE32B7E2F}" type="pres">
      <dgm:prSet presAssocID="{C5BDA46F-E10B-4862-A5D7-0DD5988E0060}" presName="textNode" presStyleLbl="bgShp" presStyleIdx="2" presStyleCnt="8"/>
      <dgm:spPr/>
    </dgm:pt>
    <dgm:pt modelId="{5A0C55F7-0126-4DCA-A293-B164AC79F9C9}" type="pres">
      <dgm:prSet presAssocID="{C5BDA46F-E10B-4862-A5D7-0DD5988E0060}" presName="compChildNode" presStyleCnt="0"/>
      <dgm:spPr/>
    </dgm:pt>
    <dgm:pt modelId="{4C0CD763-4683-41EB-BF90-F15F6C0B2F67}" type="pres">
      <dgm:prSet presAssocID="{C5BDA46F-E10B-4862-A5D7-0DD5988E0060}" presName="theInnerList" presStyleCnt="0"/>
      <dgm:spPr/>
    </dgm:pt>
    <dgm:pt modelId="{E9B9D721-A9EF-4A22-92C9-EDF760F7D8A1}" type="pres">
      <dgm:prSet presAssocID="{E191BA05-8CED-4EF2-A465-AA39F4B33B4D}" presName="childNode" presStyleLbl="node1" presStyleIdx="5" presStyleCnt="15">
        <dgm:presLayoutVars>
          <dgm:bulletEnabled val="1"/>
        </dgm:presLayoutVars>
      </dgm:prSet>
      <dgm:spPr/>
    </dgm:pt>
    <dgm:pt modelId="{0445BC90-59B7-4257-A21D-4897990CCD0A}" type="pres">
      <dgm:prSet presAssocID="{C5BDA46F-E10B-4862-A5D7-0DD5988E0060}" presName="aSpace" presStyleCnt="0"/>
      <dgm:spPr/>
    </dgm:pt>
    <dgm:pt modelId="{2A31CD45-B9A3-4F42-851C-B2E2B252A87E}" type="pres">
      <dgm:prSet presAssocID="{EBC9A14B-ACB0-45B4-9E63-9E6CB4984A0D}" presName="compNode" presStyleCnt="0"/>
      <dgm:spPr/>
    </dgm:pt>
    <dgm:pt modelId="{E538F1F2-FF88-43EE-858C-C5C7D3793759}" type="pres">
      <dgm:prSet presAssocID="{EBC9A14B-ACB0-45B4-9E63-9E6CB4984A0D}" presName="aNode" presStyleLbl="bgShp" presStyleIdx="3" presStyleCnt="8"/>
      <dgm:spPr/>
    </dgm:pt>
    <dgm:pt modelId="{39923CA3-360E-44FF-A64B-532C9FA7F690}" type="pres">
      <dgm:prSet presAssocID="{EBC9A14B-ACB0-45B4-9E63-9E6CB4984A0D}" presName="textNode" presStyleLbl="bgShp" presStyleIdx="3" presStyleCnt="8"/>
      <dgm:spPr/>
    </dgm:pt>
    <dgm:pt modelId="{0002ED8A-AB2D-47B3-A73E-D4A7C7A37AC9}" type="pres">
      <dgm:prSet presAssocID="{EBC9A14B-ACB0-45B4-9E63-9E6CB4984A0D}" presName="compChildNode" presStyleCnt="0"/>
      <dgm:spPr/>
    </dgm:pt>
    <dgm:pt modelId="{019D1181-F818-4E89-BDAC-B6C885CCBA1D}" type="pres">
      <dgm:prSet presAssocID="{EBC9A14B-ACB0-45B4-9E63-9E6CB4984A0D}" presName="theInnerList" presStyleCnt="0"/>
      <dgm:spPr/>
    </dgm:pt>
    <dgm:pt modelId="{546BFC3B-5DB7-418A-9208-FAD80262C23C}" type="pres">
      <dgm:prSet presAssocID="{C655B2F6-A6D2-4D08-A5CA-0681C4C16DED}" presName="childNode" presStyleLbl="node1" presStyleIdx="6" presStyleCnt="15">
        <dgm:presLayoutVars>
          <dgm:bulletEnabled val="1"/>
        </dgm:presLayoutVars>
      </dgm:prSet>
      <dgm:spPr/>
    </dgm:pt>
    <dgm:pt modelId="{242F1F18-8EE5-42FB-A2E5-49EFDA48E92B}" type="pres">
      <dgm:prSet presAssocID="{C655B2F6-A6D2-4D08-A5CA-0681C4C16DED}" presName="aSpace2" presStyleCnt="0"/>
      <dgm:spPr/>
    </dgm:pt>
    <dgm:pt modelId="{CA14B59D-A546-412C-A376-1F462BA7224E}" type="pres">
      <dgm:prSet presAssocID="{87E2A837-4A58-4D93-B0D9-64FB8CC2A774}" presName="childNode" presStyleLbl="node1" presStyleIdx="7" presStyleCnt="15">
        <dgm:presLayoutVars>
          <dgm:bulletEnabled val="1"/>
        </dgm:presLayoutVars>
      </dgm:prSet>
      <dgm:spPr/>
    </dgm:pt>
    <dgm:pt modelId="{FE9A7E48-98DA-47AB-89F5-3483DF0BABC9}" type="pres">
      <dgm:prSet presAssocID="{87E2A837-4A58-4D93-B0D9-64FB8CC2A774}" presName="aSpace2" presStyleCnt="0"/>
      <dgm:spPr/>
    </dgm:pt>
    <dgm:pt modelId="{AD805B93-451A-4672-B977-2AFBFE3262BA}" type="pres">
      <dgm:prSet presAssocID="{4AEDC3AF-7705-477B-8E2A-0CE0594D48C3}" presName="childNode" presStyleLbl="node1" presStyleIdx="8" presStyleCnt="15">
        <dgm:presLayoutVars>
          <dgm:bulletEnabled val="1"/>
        </dgm:presLayoutVars>
      </dgm:prSet>
      <dgm:spPr/>
    </dgm:pt>
    <dgm:pt modelId="{90EB33A3-99DA-4108-A6DC-9896CC3329D2}" type="pres">
      <dgm:prSet presAssocID="{EBC9A14B-ACB0-45B4-9E63-9E6CB4984A0D}" presName="aSpace" presStyleCnt="0"/>
      <dgm:spPr/>
    </dgm:pt>
    <dgm:pt modelId="{94CAD36A-75C6-4D30-A5D0-435DFBF69182}" type="pres">
      <dgm:prSet presAssocID="{5DF9C91E-C174-48CC-BF0E-885CC1287CB1}" presName="compNode" presStyleCnt="0"/>
      <dgm:spPr/>
    </dgm:pt>
    <dgm:pt modelId="{4C4C6FC6-E4CD-4A09-807C-CE26CD2F5F5E}" type="pres">
      <dgm:prSet presAssocID="{5DF9C91E-C174-48CC-BF0E-885CC1287CB1}" presName="aNode" presStyleLbl="bgShp" presStyleIdx="4" presStyleCnt="8"/>
      <dgm:spPr/>
    </dgm:pt>
    <dgm:pt modelId="{2943BD15-BEE5-45AA-8F3B-A121D7269C29}" type="pres">
      <dgm:prSet presAssocID="{5DF9C91E-C174-48CC-BF0E-885CC1287CB1}" presName="textNode" presStyleLbl="bgShp" presStyleIdx="4" presStyleCnt="8"/>
      <dgm:spPr/>
    </dgm:pt>
    <dgm:pt modelId="{F05BB696-C154-4B79-8C41-681231B66FAD}" type="pres">
      <dgm:prSet presAssocID="{5DF9C91E-C174-48CC-BF0E-885CC1287CB1}" presName="compChildNode" presStyleCnt="0"/>
      <dgm:spPr/>
    </dgm:pt>
    <dgm:pt modelId="{88722CB2-31ED-45EC-A7BA-AAA5D9BE9CB5}" type="pres">
      <dgm:prSet presAssocID="{5DF9C91E-C174-48CC-BF0E-885CC1287CB1}" presName="theInnerList" presStyleCnt="0"/>
      <dgm:spPr/>
    </dgm:pt>
    <dgm:pt modelId="{6FCF54DF-9C88-4856-ACE6-81B499C50897}" type="pres">
      <dgm:prSet presAssocID="{CB554C9A-1D84-4EEE-9674-4390BD17379A}" presName="childNode" presStyleLbl="node1" presStyleIdx="9" presStyleCnt="15">
        <dgm:presLayoutVars>
          <dgm:bulletEnabled val="1"/>
        </dgm:presLayoutVars>
      </dgm:prSet>
      <dgm:spPr/>
    </dgm:pt>
    <dgm:pt modelId="{1136814B-2111-47C2-B9B0-B22EF06058EA}" type="pres">
      <dgm:prSet presAssocID="{5DF9C91E-C174-48CC-BF0E-885CC1287CB1}" presName="aSpace" presStyleCnt="0"/>
      <dgm:spPr/>
    </dgm:pt>
    <dgm:pt modelId="{52EFCC70-69A8-4C16-A95F-E8ABFF92AC26}" type="pres">
      <dgm:prSet presAssocID="{7381CAF3-E557-4E69-98B4-D59F06E6912E}" presName="compNode" presStyleCnt="0"/>
      <dgm:spPr/>
    </dgm:pt>
    <dgm:pt modelId="{D19F29B6-6FC4-4681-9FA7-61DEBE86B772}" type="pres">
      <dgm:prSet presAssocID="{7381CAF3-E557-4E69-98B4-D59F06E6912E}" presName="aNode" presStyleLbl="bgShp" presStyleIdx="5" presStyleCnt="8"/>
      <dgm:spPr/>
    </dgm:pt>
    <dgm:pt modelId="{46EED081-F348-4B1E-B918-C8E3D1AAC8F1}" type="pres">
      <dgm:prSet presAssocID="{7381CAF3-E557-4E69-98B4-D59F06E6912E}" presName="textNode" presStyleLbl="bgShp" presStyleIdx="5" presStyleCnt="8"/>
      <dgm:spPr/>
    </dgm:pt>
    <dgm:pt modelId="{DCD6D412-3966-4045-8141-FDC77C36DAB4}" type="pres">
      <dgm:prSet presAssocID="{7381CAF3-E557-4E69-98B4-D59F06E6912E}" presName="compChildNode" presStyleCnt="0"/>
      <dgm:spPr/>
    </dgm:pt>
    <dgm:pt modelId="{40A40699-0788-4A6F-B3B5-6C750FDEBE76}" type="pres">
      <dgm:prSet presAssocID="{7381CAF3-E557-4E69-98B4-D59F06E6912E}" presName="theInnerList" presStyleCnt="0"/>
      <dgm:spPr/>
    </dgm:pt>
    <dgm:pt modelId="{168CCE54-A962-4FB3-B08E-50D236B2DA3B}" type="pres">
      <dgm:prSet presAssocID="{2746E7A8-47B8-432D-9D6F-ED62F8004028}" presName="childNode" presStyleLbl="node1" presStyleIdx="10" presStyleCnt="15">
        <dgm:presLayoutVars>
          <dgm:bulletEnabled val="1"/>
        </dgm:presLayoutVars>
      </dgm:prSet>
      <dgm:spPr/>
    </dgm:pt>
    <dgm:pt modelId="{56F2F2C6-4EF3-40B4-B8F2-82E127AF2E08}" type="pres">
      <dgm:prSet presAssocID="{2746E7A8-47B8-432D-9D6F-ED62F8004028}" presName="aSpace2" presStyleCnt="0"/>
      <dgm:spPr/>
    </dgm:pt>
    <dgm:pt modelId="{B70D49C6-FFDB-4BC6-93B8-CE3B60C79BD7}" type="pres">
      <dgm:prSet presAssocID="{F74B4D12-FDF4-4B9B-B2D1-7CEBA1E6AC0B}" presName="childNode" presStyleLbl="node1" presStyleIdx="11" presStyleCnt="15">
        <dgm:presLayoutVars>
          <dgm:bulletEnabled val="1"/>
        </dgm:presLayoutVars>
      </dgm:prSet>
      <dgm:spPr/>
    </dgm:pt>
    <dgm:pt modelId="{38744088-7E63-4E88-996C-229B2A857C2B}" type="pres">
      <dgm:prSet presAssocID="{7381CAF3-E557-4E69-98B4-D59F06E6912E}" presName="aSpace" presStyleCnt="0"/>
      <dgm:spPr/>
    </dgm:pt>
    <dgm:pt modelId="{BB6D13EF-6F55-4681-96F5-107655F7C5D6}" type="pres">
      <dgm:prSet presAssocID="{D70A3CA2-6B0E-4621-9145-958446B4EDD0}" presName="compNode" presStyleCnt="0"/>
      <dgm:spPr/>
    </dgm:pt>
    <dgm:pt modelId="{4A690ABF-DF76-4A1B-82C5-1CE2A1F4F512}" type="pres">
      <dgm:prSet presAssocID="{D70A3CA2-6B0E-4621-9145-958446B4EDD0}" presName="aNode" presStyleLbl="bgShp" presStyleIdx="6" presStyleCnt="8"/>
      <dgm:spPr/>
    </dgm:pt>
    <dgm:pt modelId="{91268C8F-331A-444F-A943-2133130FF864}" type="pres">
      <dgm:prSet presAssocID="{D70A3CA2-6B0E-4621-9145-958446B4EDD0}" presName="textNode" presStyleLbl="bgShp" presStyleIdx="6" presStyleCnt="8"/>
      <dgm:spPr/>
    </dgm:pt>
    <dgm:pt modelId="{25E4C6C5-AC33-4632-A451-F9486120D5FE}" type="pres">
      <dgm:prSet presAssocID="{D70A3CA2-6B0E-4621-9145-958446B4EDD0}" presName="compChildNode" presStyleCnt="0"/>
      <dgm:spPr/>
    </dgm:pt>
    <dgm:pt modelId="{F83F55DF-5495-4282-ADF7-6313B110FBD8}" type="pres">
      <dgm:prSet presAssocID="{D70A3CA2-6B0E-4621-9145-958446B4EDD0}" presName="theInnerList" presStyleCnt="0"/>
      <dgm:spPr/>
    </dgm:pt>
    <dgm:pt modelId="{029EAF80-E062-43E6-B57D-DBDC871BAA14}" type="pres">
      <dgm:prSet presAssocID="{A61DC72B-0C3E-4446-9376-6C4E7FCC0CB4}" presName="childNode" presStyleLbl="node1" presStyleIdx="12" presStyleCnt="15">
        <dgm:presLayoutVars>
          <dgm:bulletEnabled val="1"/>
        </dgm:presLayoutVars>
      </dgm:prSet>
      <dgm:spPr/>
    </dgm:pt>
    <dgm:pt modelId="{DA2E2EE6-2EDF-4BFE-8AAB-18F1C72ADB46}" type="pres">
      <dgm:prSet presAssocID="{A61DC72B-0C3E-4446-9376-6C4E7FCC0CB4}" presName="aSpace2" presStyleCnt="0"/>
      <dgm:spPr/>
    </dgm:pt>
    <dgm:pt modelId="{FF128FAE-92AC-4F6E-9EEB-CB54DA68623F}" type="pres">
      <dgm:prSet presAssocID="{95DFF491-3462-4850-9CE4-93DB2A9297E7}" presName="childNode" presStyleLbl="node1" presStyleIdx="13" presStyleCnt="15">
        <dgm:presLayoutVars>
          <dgm:bulletEnabled val="1"/>
        </dgm:presLayoutVars>
      </dgm:prSet>
      <dgm:spPr/>
    </dgm:pt>
    <dgm:pt modelId="{8485F895-A56F-4C36-A6B0-980A8E8D95D5}" type="pres">
      <dgm:prSet presAssocID="{D70A3CA2-6B0E-4621-9145-958446B4EDD0}" presName="aSpace" presStyleCnt="0"/>
      <dgm:spPr/>
    </dgm:pt>
    <dgm:pt modelId="{977085A2-F650-499F-B0CD-FD5BE4A50C0E}" type="pres">
      <dgm:prSet presAssocID="{8F2C267D-5024-4991-AAAD-1EEFDCA6CF2C}" presName="compNode" presStyleCnt="0"/>
      <dgm:spPr/>
    </dgm:pt>
    <dgm:pt modelId="{639A1451-441F-48C5-9F63-EE9E35F7AAC2}" type="pres">
      <dgm:prSet presAssocID="{8F2C267D-5024-4991-AAAD-1EEFDCA6CF2C}" presName="aNode" presStyleLbl="bgShp" presStyleIdx="7" presStyleCnt="8"/>
      <dgm:spPr/>
    </dgm:pt>
    <dgm:pt modelId="{34194959-24B2-4978-B05D-B2BB57F5E2A4}" type="pres">
      <dgm:prSet presAssocID="{8F2C267D-5024-4991-AAAD-1EEFDCA6CF2C}" presName="textNode" presStyleLbl="bgShp" presStyleIdx="7" presStyleCnt="8"/>
      <dgm:spPr/>
    </dgm:pt>
    <dgm:pt modelId="{C4C4592B-7A39-4369-832B-B54E66E050D4}" type="pres">
      <dgm:prSet presAssocID="{8F2C267D-5024-4991-AAAD-1EEFDCA6CF2C}" presName="compChildNode" presStyleCnt="0"/>
      <dgm:spPr/>
    </dgm:pt>
    <dgm:pt modelId="{DC088CEC-07A2-4965-A095-A90061D8DF70}" type="pres">
      <dgm:prSet presAssocID="{8F2C267D-5024-4991-AAAD-1EEFDCA6CF2C}" presName="theInnerList" presStyleCnt="0"/>
      <dgm:spPr/>
    </dgm:pt>
    <dgm:pt modelId="{FDFF195F-B2BE-4FC3-885C-2169099C2226}" type="pres">
      <dgm:prSet presAssocID="{C9179DAF-FB9D-479B-A6C1-09B41E01B8F9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18B05601-AFE7-4E72-BF20-FECBBF1365E4}" srcId="{D70A3CA2-6B0E-4621-9145-958446B4EDD0}" destId="{A61DC72B-0C3E-4446-9376-6C4E7FCC0CB4}" srcOrd="0" destOrd="0" parTransId="{40DD6DB0-055F-4AF5-ABB8-943CB417902E}" sibTransId="{47DFC3FC-A0BD-483D-BCF4-90B694911108}"/>
    <dgm:cxn modelId="{2AC41303-5806-47AC-9496-4179D2691745}" type="presOf" srcId="{C5BDA46F-E10B-4862-A5D7-0DD5988E0060}" destId="{AC598FB0-3E86-4F43-9239-F87DE32B7E2F}" srcOrd="1" destOrd="0" presId="urn:microsoft.com/office/officeart/2005/8/layout/lProcess2"/>
    <dgm:cxn modelId="{010D3806-7F51-46EE-A466-3C1CE4206695}" type="presOf" srcId="{D70A3CA2-6B0E-4621-9145-958446B4EDD0}" destId="{4A690ABF-DF76-4A1B-82C5-1CE2A1F4F512}" srcOrd="0" destOrd="0" presId="urn:microsoft.com/office/officeart/2005/8/layout/lProcess2"/>
    <dgm:cxn modelId="{F997F10A-18A0-4232-A56B-CACA1A635BB8}" srcId="{EBC9A14B-ACB0-45B4-9E63-9E6CB4984A0D}" destId="{87E2A837-4A58-4D93-B0D9-64FB8CC2A774}" srcOrd="1" destOrd="0" parTransId="{D12282E5-0AEB-47AF-8D21-A5D178A33D6C}" sibTransId="{C912C406-D6BE-4542-9D42-1937BE2514C1}"/>
    <dgm:cxn modelId="{8BC83611-2F28-452E-8204-5419899EA580}" srcId="{69BB336E-9BC8-4887-BBC7-C9A6E273DD0E}" destId="{5DF9C91E-C174-48CC-BF0E-885CC1287CB1}" srcOrd="4" destOrd="0" parTransId="{2A9C3B8A-F604-4250-9BDF-061F464CE2A0}" sibTransId="{59291470-BF9B-47B1-B74C-6180BCB14279}"/>
    <dgm:cxn modelId="{A25C4A15-A86D-429B-AA0B-3B792BDC20C2}" srcId="{880DE59D-1410-461F-ACC7-9001E2188439}" destId="{908C85DE-9C85-44F1-ABDB-F7F762F4E64F}" srcOrd="0" destOrd="0" parTransId="{450BA9E8-3C9D-4970-AAED-AADC7FF2CDE6}" sibTransId="{358AE471-B8D5-43BD-AC00-A568DC1EB097}"/>
    <dgm:cxn modelId="{47DB5218-8FC3-42D4-9C06-12D1376518E6}" type="presOf" srcId="{EBC9A14B-ACB0-45B4-9E63-9E6CB4984A0D}" destId="{39923CA3-360E-44FF-A64B-532C9FA7F690}" srcOrd="1" destOrd="0" presId="urn:microsoft.com/office/officeart/2005/8/layout/lProcess2"/>
    <dgm:cxn modelId="{C6E16119-C381-4A8E-88B7-B5373B1C9165}" type="presOf" srcId="{E191BA05-8CED-4EF2-A465-AA39F4B33B4D}" destId="{E9B9D721-A9EF-4A22-92C9-EDF760F7D8A1}" srcOrd="0" destOrd="0" presId="urn:microsoft.com/office/officeart/2005/8/layout/lProcess2"/>
    <dgm:cxn modelId="{9D69891C-5095-4051-8540-9FCBDDF9BE44}" srcId="{69BB336E-9BC8-4887-BBC7-C9A6E273DD0E}" destId="{8AF390EB-52F2-4FA4-A434-7A6323373F51}" srcOrd="1" destOrd="0" parTransId="{54407B06-288A-482D-8ABB-D1648CB86115}" sibTransId="{6426636D-67D7-4D6E-84A8-2D98EFE38A99}"/>
    <dgm:cxn modelId="{90FCBA23-7768-41C4-A61B-D04E3FA29DAB}" type="presOf" srcId="{0DD0A91D-54EE-4452-8DBB-3B352B924041}" destId="{F7E83F3B-7125-47B2-9335-267DBC76CD94}" srcOrd="0" destOrd="0" presId="urn:microsoft.com/office/officeart/2005/8/layout/lProcess2"/>
    <dgm:cxn modelId="{B54C2224-A4D5-4C9F-9C2A-EEAA0F9344C8}" srcId="{7381CAF3-E557-4E69-98B4-D59F06E6912E}" destId="{2746E7A8-47B8-432D-9D6F-ED62F8004028}" srcOrd="0" destOrd="0" parTransId="{075637F0-FDFF-49B6-9D97-BBA7BC4CB6DF}" sibTransId="{77F89079-9EA4-4A66-BDFB-526F93B3BD3C}"/>
    <dgm:cxn modelId="{5E637128-6224-4C3F-A4B6-F78DE3BD9A65}" srcId="{880DE59D-1410-461F-ACC7-9001E2188439}" destId="{0DD0A91D-54EE-4452-8DBB-3B352B924041}" srcOrd="2" destOrd="0" parTransId="{5B8F955C-A9BE-4299-9B86-86DD960B55D9}" sibTransId="{ED1CA85C-BD42-49C8-B2CD-9862F3BBA1EA}"/>
    <dgm:cxn modelId="{E935622E-4C54-4226-8A17-AF006CAE0566}" srcId="{69BB336E-9BC8-4887-BBC7-C9A6E273DD0E}" destId="{880DE59D-1410-461F-ACC7-9001E2188439}" srcOrd="0" destOrd="0" parTransId="{499A4F71-C15F-4240-B7AA-937519D82F30}" sibTransId="{B39EE7D5-BC39-400A-AD9E-3917E3517E37}"/>
    <dgm:cxn modelId="{A2950039-B728-4C51-84C4-27F3B055DF69}" type="presOf" srcId="{EBC9A14B-ACB0-45B4-9E63-9E6CB4984A0D}" destId="{E538F1F2-FF88-43EE-858C-C5C7D3793759}" srcOrd="0" destOrd="0" presId="urn:microsoft.com/office/officeart/2005/8/layout/lProcess2"/>
    <dgm:cxn modelId="{9867D73C-C8B3-4D07-A749-97C2F59AC72D}" type="presOf" srcId="{C5BDA46F-E10B-4862-A5D7-0DD5988E0060}" destId="{D79FDC89-9116-4CB0-B199-45E2B6FBACB7}" srcOrd="0" destOrd="0" presId="urn:microsoft.com/office/officeart/2005/8/layout/lProcess2"/>
    <dgm:cxn modelId="{D63E345D-137C-47CA-9C4D-2BDBA7CDB20F}" type="presOf" srcId="{69BB336E-9BC8-4887-BBC7-C9A6E273DD0E}" destId="{5216A112-EE2A-429C-932D-5171F2009EB2}" srcOrd="0" destOrd="0" presId="urn:microsoft.com/office/officeart/2005/8/layout/lProcess2"/>
    <dgm:cxn modelId="{1707A25D-0272-4B6B-BEED-9C53DE7D688F}" srcId="{5DF9C91E-C174-48CC-BF0E-885CC1287CB1}" destId="{CB554C9A-1D84-4EEE-9674-4390BD17379A}" srcOrd="0" destOrd="0" parTransId="{5229438B-8849-44F5-A5D3-3AE85276436B}" sibTransId="{FF374C51-2C9E-4C9A-AF9D-EE7C28AE5BFA}"/>
    <dgm:cxn modelId="{B7C9405E-D020-4C95-946C-DE5F6E519F11}" srcId="{C5BDA46F-E10B-4862-A5D7-0DD5988E0060}" destId="{E191BA05-8CED-4EF2-A465-AA39F4B33B4D}" srcOrd="0" destOrd="0" parTransId="{FF576BD3-7EB5-4EFF-B21D-71BF237ECD9C}" sibTransId="{D176285B-EDB7-4566-B2FF-8074F5FF81B1}"/>
    <dgm:cxn modelId="{B5F91B64-270D-4A4F-B464-96D7238CE9D9}" type="presOf" srcId="{4AEDC3AF-7705-477B-8E2A-0CE0594D48C3}" destId="{AD805B93-451A-4672-B977-2AFBFE3262BA}" srcOrd="0" destOrd="0" presId="urn:microsoft.com/office/officeart/2005/8/layout/lProcess2"/>
    <dgm:cxn modelId="{9F8AB564-D0F7-4BE4-AB7B-9C941B99D466}" type="presOf" srcId="{F74B4D12-FDF4-4B9B-B2D1-7CEBA1E6AC0B}" destId="{B70D49C6-FFDB-4BC6-93B8-CE3B60C79BD7}" srcOrd="0" destOrd="0" presId="urn:microsoft.com/office/officeart/2005/8/layout/lProcess2"/>
    <dgm:cxn modelId="{79D1FB49-3E75-4D7B-8077-1984BEE14C47}" srcId="{69BB336E-9BC8-4887-BBC7-C9A6E273DD0E}" destId="{EBC9A14B-ACB0-45B4-9E63-9E6CB4984A0D}" srcOrd="3" destOrd="0" parTransId="{A61B2DE4-4A98-414A-B9F9-C8A7B47FC330}" sibTransId="{09795371-FD11-4C98-928B-30D1140CF036}"/>
    <dgm:cxn modelId="{7A61826C-B129-4AE5-8DE2-818B4BCD6CFE}" type="presOf" srcId="{8F2C267D-5024-4991-AAAD-1EEFDCA6CF2C}" destId="{34194959-24B2-4978-B05D-B2BB57F5E2A4}" srcOrd="1" destOrd="0" presId="urn:microsoft.com/office/officeart/2005/8/layout/lProcess2"/>
    <dgm:cxn modelId="{6A209C4D-7E88-45E6-A90A-165C851F111D}" type="presOf" srcId="{880DE59D-1410-461F-ACC7-9001E2188439}" destId="{42AC7FE1-B34F-4543-8AF3-1B2F023CE26A}" srcOrd="1" destOrd="0" presId="urn:microsoft.com/office/officeart/2005/8/layout/lProcess2"/>
    <dgm:cxn modelId="{B11FA06F-D72E-4F45-B10C-4DCC8736B12F}" srcId="{69BB336E-9BC8-4887-BBC7-C9A6E273DD0E}" destId="{D70A3CA2-6B0E-4621-9145-958446B4EDD0}" srcOrd="6" destOrd="0" parTransId="{59495603-EC6A-46DF-8AEE-DADC487037CE}" sibTransId="{F5F6F6AF-6FE9-4116-9712-52687A14E072}"/>
    <dgm:cxn modelId="{063C6253-0375-4C58-ACC7-D329DBC54769}" srcId="{EBC9A14B-ACB0-45B4-9E63-9E6CB4984A0D}" destId="{C655B2F6-A6D2-4D08-A5CA-0681C4C16DED}" srcOrd="0" destOrd="0" parTransId="{B82A2E07-6E7B-4FD4-94EB-E6859145B324}" sibTransId="{098DBF12-2824-41F1-89B6-DF481AFDE77B}"/>
    <dgm:cxn modelId="{8BC97376-37BC-4E1F-AD7D-2D87462E7211}" type="presOf" srcId="{26D125C1-586F-4A59-87B2-8DA259396707}" destId="{4C8612C2-A345-4CC6-A832-9CB3C13F1E57}" srcOrd="0" destOrd="0" presId="urn:microsoft.com/office/officeart/2005/8/layout/lProcess2"/>
    <dgm:cxn modelId="{49EC6C88-1975-4924-92C2-F46ADF530F2C}" type="presOf" srcId="{31AFC24B-B6A3-45E7-BBB9-4AD7FACCD291}" destId="{7E8626FB-3C99-4ECF-80AB-5818D4E5D0CE}" srcOrd="0" destOrd="0" presId="urn:microsoft.com/office/officeart/2005/8/layout/lProcess2"/>
    <dgm:cxn modelId="{8531B289-37B0-4B9C-9EAF-DD50474F1C45}" type="presOf" srcId="{87E2A837-4A58-4D93-B0D9-64FB8CC2A774}" destId="{CA14B59D-A546-412C-A376-1F462BA7224E}" srcOrd="0" destOrd="0" presId="urn:microsoft.com/office/officeart/2005/8/layout/lProcess2"/>
    <dgm:cxn modelId="{E7A1228F-D1C5-4CAA-8915-B9E6F2A8D750}" srcId="{8F2C267D-5024-4991-AAAD-1EEFDCA6CF2C}" destId="{C9179DAF-FB9D-479B-A6C1-09B41E01B8F9}" srcOrd="0" destOrd="0" parTransId="{CE8376A4-5376-43F5-8CD1-C03E1B30E93B}" sibTransId="{9A6ED943-B1FC-43D3-834A-43521A81EC4B}"/>
    <dgm:cxn modelId="{9E68C796-2602-4485-8841-93C5A6593691}" type="presOf" srcId="{2746E7A8-47B8-432D-9D6F-ED62F8004028}" destId="{168CCE54-A962-4FB3-B08E-50D236B2DA3B}" srcOrd="0" destOrd="0" presId="urn:microsoft.com/office/officeart/2005/8/layout/lProcess2"/>
    <dgm:cxn modelId="{7396089C-9B89-450E-8EC1-2BA8E5C066D6}" type="presOf" srcId="{CB554C9A-1D84-4EEE-9674-4390BD17379A}" destId="{6FCF54DF-9C88-4856-ACE6-81B499C50897}" srcOrd="0" destOrd="0" presId="urn:microsoft.com/office/officeart/2005/8/layout/lProcess2"/>
    <dgm:cxn modelId="{C75F07A3-3C3B-49DE-9B23-3BECB309C51B}" type="presOf" srcId="{DDF4302A-BFF0-4132-951E-FF1CD7FBE15C}" destId="{E9A155F5-C89E-4F4C-BA4A-91CC8FA823D6}" srcOrd="0" destOrd="0" presId="urn:microsoft.com/office/officeart/2005/8/layout/lProcess2"/>
    <dgm:cxn modelId="{9C51A3A3-7771-49F8-B82B-BBF16D4663DE}" type="presOf" srcId="{A61DC72B-0C3E-4446-9376-6C4E7FCC0CB4}" destId="{029EAF80-E062-43E6-B57D-DBDC871BAA14}" srcOrd="0" destOrd="0" presId="urn:microsoft.com/office/officeart/2005/8/layout/lProcess2"/>
    <dgm:cxn modelId="{6D9FABA3-D838-4D27-8E40-2E3660840356}" srcId="{69BB336E-9BC8-4887-BBC7-C9A6E273DD0E}" destId="{C5BDA46F-E10B-4862-A5D7-0DD5988E0060}" srcOrd="2" destOrd="0" parTransId="{8D370AAC-6F18-4154-956B-BB479B8CC538}" sibTransId="{17A03193-7235-4873-AA0D-3D3C605B485C}"/>
    <dgm:cxn modelId="{518A31B7-790F-4DE5-A474-41ECF737F425}" type="presOf" srcId="{8F2C267D-5024-4991-AAAD-1EEFDCA6CF2C}" destId="{639A1451-441F-48C5-9F63-EE9E35F7AAC2}" srcOrd="0" destOrd="0" presId="urn:microsoft.com/office/officeart/2005/8/layout/lProcess2"/>
    <dgm:cxn modelId="{D82227B9-273E-4574-B8FA-4BC05BB64608}" srcId="{69BB336E-9BC8-4887-BBC7-C9A6E273DD0E}" destId="{7381CAF3-E557-4E69-98B4-D59F06E6912E}" srcOrd="5" destOrd="0" parTransId="{68E6C9E3-4BCC-41A4-9F9C-2EDAE0407529}" sibTransId="{527CBF01-5B4B-4417-AB9A-7CCC9956AF37}"/>
    <dgm:cxn modelId="{5B1571BB-26ED-4EC4-A91E-E972B09C2694}" srcId="{69BB336E-9BC8-4887-BBC7-C9A6E273DD0E}" destId="{8F2C267D-5024-4991-AAAD-1EEFDCA6CF2C}" srcOrd="7" destOrd="0" parTransId="{CD8BEC8A-A2C9-4641-AFC8-A367C07D5593}" sibTransId="{BF7B4AE1-6BC9-4294-82A1-486AF87B3113}"/>
    <dgm:cxn modelId="{D1922AC1-5F5B-4820-A889-033C9025A01A}" srcId="{8AF390EB-52F2-4FA4-A434-7A6323373F51}" destId="{DDF4302A-BFF0-4132-951E-FF1CD7FBE15C}" srcOrd="1" destOrd="0" parTransId="{78163ED9-5BB0-480F-A437-C7F0CF8DF2D1}" sibTransId="{0136DD49-23F7-483F-BA2E-D5F351233C66}"/>
    <dgm:cxn modelId="{B783D2C8-DD30-4876-9CAB-030E74DBFCBF}" type="presOf" srcId="{8AF390EB-52F2-4FA4-A434-7A6323373F51}" destId="{4CF5CBBE-CC15-451C-B760-B1F018D64778}" srcOrd="1" destOrd="0" presId="urn:microsoft.com/office/officeart/2005/8/layout/lProcess2"/>
    <dgm:cxn modelId="{2AAA03C9-78CD-4273-880C-B6E8CFA985FD}" type="presOf" srcId="{7381CAF3-E557-4E69-98B4-D59F06E6912E}" destId="{46EED081-F348-4B1E-B918-C8E3D1AAC8F1}" srcOrd="1" destOrd="0" presId="urn:microsoft.com/office/officeart/2005/8/layout/lProcess2"/>
    <dgm:cxn modelId="{6625FBD2-4C69-4424-9F20-F7D165438F0D}" type="presOf" srcId="{5DF9C91E-C174-48CC-BF0E-885CC1287CB1}" destId="{2943BD15-BEE5-45AA-8F3B-A121D7269C29}" srcOrd="1" destOrd="0" presId="urn:microsoft.com/office/officeart/2005/8/layout/lProcess2"/>
    <dgm:cxn modelId="{122EA5D9-F856-4012-B385-88124A9241A7}" type="presOf" srcId="{D70A3CA2-6B0E-4621-9145-958446B4EDD0}" destId="{91268C8F-331A-444F-A943-2133130FF864}" srcOrd="1" destOrd="0" presId="urn:microsoft.com/office/officeart/2005/8/layout/lProcess2"/>
    <dgm:cxn modelId="{2668F0DE-9806-4AEF-A8AB-C33CF7613F53}" type="presOf" srcId="{95DFF491-3462-4850-9CE4-93DB2A9297E7}" destId="{FF128FAE-92AC-4F6E-9EEB-CB54DA68623F}" srcOrd="0" destOrd="0" presId="urn:microsoft.com/office/officeart/2005/8/layout/lProcess2"/>
    <dgm:cxn modelId="{B24485E1-0FE9-4679-A9EA-1D03C3C5E721}" type="presOf" srcId="{7381CAF3-E557-4E69-98B4-D59F06E6912E}" destId="{D19F29B6-6FC4-4681-9FA7-61DEBE86B772}" srcOrd="0" destOrd="0" presId="urn:microsoft.com/office/officeart/2005/8/layout/lProcess2"/>
    <dgm:cxn modelId="{F27715E7-EE48-4714-8882-84939FA01F8A}" type="presOf" srcId="{C9179DAF-FB9D-479B-A6C1-09B41E01B8F9}" destId="{FDFF195F-B2BE-4FC3-885C-2169099C2226}" srcOrd="0" destOrd="0" presId="urn:microsoft.com/office/officeart/2005/8/layout/lProcess2"/>
    <dgm:cxn modelId="{37FCEEE9-66CA-4A56-8573-4B6D3861776B}" type="presOf" srcId="{5DF9C91E-C174-48CC-BF0E-885CC1287CB1}" destId="{4C4C6FC6-E4CD-4A09-807C-CE26CD2F5F5E}" srcOrd="0" destOrd="0" presId="urn:microsoft.com/office/officeart/2005/8/layout/lProcess2"/>
    <dgm:cxn modelId="{4FEB6BEC-E9E5-4EC3-B8F0-535E540BE4A3}" type="presOf" srcId="{C655B2F6-A6D2-4D08-A5CA-0681C4C16DED}" destId="{546BFC3B-5DB7-418A-9208-FAD80262C23C}" srcOrd="0" destOrd="0" presId="urn:microsoft.com/office/officeart/2005/8/layout/lProcess2"/>
    <dgm:cxn modelId="{219FE2EF-80EB-4134-A8D0-7CE515E3DE1C}" srcId="{D70A3CA2-6B0E-4621-9145-958446B4EDD0}" destId="{95DFF491-3462-4850-9CE4-93DB2A9297E7}" srcOrd="1" destOrd="0" parTransId="{6FA3EA28-98B8-4CF4-BC52-0F39C496C735}" sibTransId="{7C90905D-BE1F-41CC-9A82-49D589F5BAE4}"/>
    <dgm:cxn modelId="{B30D34F4-C8F5-4711-952F-6972316BD784}" srcId="{EBC9A14B-ACB0-45B4-9E63-9E6CB4984A0D}" destId="{4AEDC3AF-7705-477B-8E2A-0CE0594D48C3}" srcOrd="2" destOrd="0" parTransId="{9CE466C6-E09D-430C-9199-146FDA95A389}" sibTransId="{7B11C219-4C0D-483A-B194-50E67BD5AA16}"/>
    <dgm:cxn modelId="{CFA6B2F5-0C41-49D8-A078-C941533AE9D4}" srcId="{7381CAF3-E557-4E69-98B4-D59F06E6912E}" destId="{F74B4D12-FDF4-4B9B-B2D1-7CEBA1E6AC0B}" srcOrd="1" destOrd="0" parTransId="{F3DE0E7F-0490-4EA4-BFAB-4DAA31065D1B}" sibTransId="{0F4796B6-BCA2-472E-B3AC-A1AD800C2026}"/>
    <dgm:cxn modelId="{453EC9F5-1842-4888-B53C-6499DC9EDA8C}" srcId="{8AF390EB-52F2-4FA4-A434-7A6323373F51}" destId="{26D125C1-586F-4A59-87B2-8DA259396707}" srcOrd="0" destOrd="0" parTransId="{512DBF1D-1EE0-4DE1-9B39-C91986DFA3C4}" sibTransId="{40A26B39-02B8-4854-B11A-60015B03743C}"/>
    <dgm:cxn modelId="{121E70F6-7F49-47B8-942E-0E012A69CAFF}" type="presOf" srcId="{908C85DE-9C85-44F1-ABDB-F7F762F4E64F}" destId="{577139EB-3C0A-4BC7-BBBF-7878786CC6CB}" srcOrd="0" destOrd="0" presId="urn:microsoft.com/office/officeart/2005/8/layout/lProcess2"/>
    <dgm:cxn modelId="{DB9F1EF7-E1BB-4D7A-B41E-C2DACEFE00EC}" type="presOf" srcId="{8AF390EB-52F2-4FA4-A434-7A6323373F51}" destId="{0EC15CBA-431D-4C57-A2BE-1FDF5DE84659}" srcOrd="0" destOrd="0" presId="urn:microsoft.com/office/officeart/2005/8/layout/lProcess2"/>
    <dgm:cxn modelId="{AA3AD7F8-6621-442D-8764-F726A055E3AF}" srcId="{880DE59D-1410-461F-ACC7-9001E2188439}" destId="{31AFC24B-B6A3-45E7-BBB9-4AD7FACCD291}" srcOrd="1" destOrd="0" parTransId="{3F4AEEDE-1022-4E9D-B7CC-ABA9F175E6E6}" sibTransId="{F9010D91-A870-4519-A00A-C966B756AB09}"/>
    <dgm:cxn modelId="{377EA7FB-6760-4E06-93DB-7091473A8452}" type="presOf" srcId="{880DE59D-1410-461F-ACC7-9001E2188439}" destId="{7EE9F3E5-6462-4A4E-BB0E-C35C83232376}" srcOrd="0" destOrd="0" presId="urn:microsoft.com/office/officeart/2005/8/layout/lProcess2"/>
    <dgm:cxn modelId="{6864DC37-3E38-4B98-8E06-C6989F64F6C6}" type="presParOf" srcId="{5216A112-EE2A-429C-932D-5171F2009EB2}" destId="{AC5E15BD-592E-4449-B9F9-27601F10146A}" srcOrd="0" destOrd="0" presId="urn:microsoft.com/office/officeart/2005/8/layout/lProcess2"/>
    <dgm:cxn modelId="{CB6F9C4E-2EB5-45DD-B901-B4EEF9411D98}" type="presParOf" srcId="{AC5E15BD-592E-4449-B9F9-27601F10146A}" destId="{7EE9F3E5-6462-4A4E-BB0E-C35C83232376}" srcOrd="0" destOrd="0" presId="urn:microsoft.com/office/officeart/2005/8/layout/lProcess2"/>
    <dgm:cxn modelId="{288D9CF6-8A44-4CA4-B912-E8F36D721CF2}" type="presParOf" srcId="{AC5E15BD-592E-4449-B9F9-27601F10146A}" destId="{42AC7FE1-B34F-4543-8AF3-1B2F023CE26A}" srcOrd="1" destOrd="0" presId="urn:microsoft.com/office/officeart/2005/8/layout/lProcess2"/>
    <dgm:cxn modelId="{4F12DE6D-45A3-44D6-9CF1-57811F5AF911}" type="presParOf" srcId="{AC5E15BD-592E-4449-B9F9-27601F10146A}" destId="{B596F1AC-7119-49CF-83E0-E1C381B45B71}" srcOrd="2" destOrd="0" presId="urn:microsoft.com/office/officeart/2005/8/layout/lProcess2"/>
    <dgm:cxn modelId="{821026B5-5FDB-4318-92CF-9BF50419D44E}" type="presParOf" srcId="{B596F1AC-7119-49CF-83E0-E1C381B45B71}" destId="{B2A8A1FD-D954-4330-A103-B9D36FC57959}" srcOrd="0" destOrd="0" presId="urn:microsoft.com/office/officeart/2005/8/layout/lProcess2"/>
    <dgm:cxn modelId="{C441CBB5-606C-483C-AA8F-CD0A3031AB19}" type="presParOf" srcId="{B2A8A1FD-D954-4330-A103-B9D36FC57959}" destId="{577139EB-3C0A-4BC7-BBBF-7878786CC6CB}" srcOrd="0" destOrd="0" presId="urn:microsoft.com/office/officeart/2005/8/layout/lProcess2"/>
    <dgm:cxn modelId="{A4D8034E-404C-4A1B-8941-7495860CD270}" type="presParOf" srcId="{B2A8A1FD-D954-4330-A103-B9D36FC57959}" destId="{567E1220-57D6-4FC7-840C-D8C1DA8CAE75}" srcOrd="1" destOrd="0" presId="urn:microsoft.com/office/officeart/2005/8/layout/lProcess2"/>
    <dgm:cxn modelId="{7CB7A6B6-CB23-4989-9F25-D9972AC67A76}" type="presParOf" srcId="{B2A8A1FD-D954-4330-A103-B9D36FC57959}" destId="{7E8626FB-3C99-4ECF-80AB-5818D4E5D0CE}" srcOrd="2" destOrd="0" presId="urn:microsoft.com/office/officeart/2005/8/layout/lProcess2"/>
    <dgm:cxn modelId="{C3390505-9788-4831-9272-14180D5F5CAA}" type="presParOf" srcId="{B2A8A1FD-D954-4330-A103-B9D36FC57959}" destId="{0C907A27-B5B5-492C-B7DC-AC0BB07736E9}" srcOrd="3" destOrd="0" presId="urn:microsoft.com/office/officeart/2005/8/layout/lProcess2"/>
    <dgm:cxn modelId="{4E5A380F-ABFD-4FFB-9CC2-3BB9C58E6BD0}" type="presParOf" srcId="{B2A8A1FD-D954-4330-A103-B9D36FC57959}" destId="{F7E83F3B-7125-47B2-9335-267DBC76CD94}" srcOrd="4" destOrd="0" presId="urn:microsoft.com/office/officeart/2005/8/layout/lProcess2"/>
    <dgm:cxn modelId="{87EE34DF-09A2-44C1-B09A-A657441F500E}" type="presParOf" srcId="{5216A112-EE2A-429C-932D-5171F2009EB2}" destId="{911E152C-1126-42D8-BEED-41D3258152A6}" srcOrd="1" destOrd="0" presId="urn:microsoft.com/office/officeart/2005/8/layout/lProcess2"/>
    <dgm:cxn modelId="{888C675B-A511-4967-AAA2-AAFBE7FC7966}" type="presParOf" srcId="{5216A112-EE2A-429C-932D-5171F2009EB2}" destId="{6D4C6482-949E-4C75-BDE5-7374B8205D6F}" srcOrd="2" destOrd="0" presId="urn:microsoft.com/office/officeart/2005/8/layout/lProcess2"/>
    <dgm:cxn modelId="{68149959-7818-4300-8D5B-A2DFEF65487E}" type="presParOf" srcId="{6D4C6482-949E-4C75-BDE5-7374B8205D6F}" destId="{0EC15CBA-431D-4C57-A2BE-1FDF5DE84659}" srcOrd="0" destOrd="0" presId="urn:microsoft.com/office/officeart/2005/8/layout/lProcess2"/>
    <dgm:cxn modelId="{B2E724AF-FF1C-4D6A-8F2A-601496CA6A42}" type="presParOf" srcId="{6D4C6482-949E-4C75-BDE5-7374B8205D6F}" destId="{4CF5CBBE-CC15-451C-B760-B1F018D64778}" srcOrd="1" destOrd="0" presId="urn:microsoft.com/office/officeart/2005/8/layout/lProcess2"/>
    <dgm:cxn modelId="{7D63ACAB-F093-440D-95BC-5DF256B49462}" type="presParOf" srcId="{6D4C6482-949E-4C75-BDE5-7374B8205D6F}" destId="{6E49701D-4E00-4695-8F82-63C6CE2CBDC2}" srcOrd="2" destOrd="0" presId="urn:microsoft.com/office/officeart/2005/8/layout/lProcess2"/>
    <dgm:cxn modelId="{2866C718-79F9-405E-AB34-731E1BED10CB}" type="presParOf" srcId="{6E49701D-4E00-4695-8F82-63C6CE2CBDC2}" destId="{2EEF97D8-28BC-45F5-BD69-5CFDFD8B84DE}" srcOrd="0" destOrd="0" presId="urn:microsoft.com/office/officeart/2005/8/layout/lProcess2"/>
    <dgm:cxn modelId="{9E36AF4C-C916-4E82-81F1-C74BE75B5493}" type="presParOf" srcId="{2EEF97D8-28BC-45F5-BD69-5CFDFD8B84DE}" destId="{4C8612C2-A345-4CC6-A832-9CB3C13F1E57}" srcOrd="0" destOrd="0" presId="urn:microsoft.com/office/officeart/2005/8/layout/lProcess2"/>
    <dgm:cxn modelId="{A80E70EC-8CF2-4AA0-85E0-40973FE158A3}" type="presParOf" srcId="{2EEF97D8-28BC-45F5-BD69-5CFDFD8B84DE}" destId="{63C7DBB4-62F0-44AB-AFBA-DA58B564415A}" srcOrd="1" destOrd="0" presId="urn:microsoft.com/office/officeart/2005/8/layout/lProcess2"/>
    <dgm:cxn modelId="{7E4B15BB-3136-4846-B5B3-4031D41299E7}" type="presParOf" srcId="{2EEF97D8-28BC-45F5-BD69-5CFDFD8B84DE}" destId="{E9A155F5-C89E-4F4C-BA4A-91CC8FA823D6}" srcOrd="2" destOrd="0" presId="urn:microsoft.com/office/officeart/2005/8/layout/lProcess2"/>
    <dgm:cxn modelId="{ED5FCCD2-E440-4EA4-B152-52AF58E840F1}" type="presParOf" srcId="{5216A112-EE2A-429C-932D-5171F2009EB2}" destId="{3F28B3E8-0E64-404B-B4EE-510BB2380A00}" srcOrd="3" destOrd="0" presId="urn:microsoft.com/office/officeart/2005/8/layout/lProcess2"/>
    <dgm:cxn modelId="{64046EEC-1A06-473F-9A54-B85BA07F3AEF}" type="presParOf" srcId="{5216A112-EE2A-429C-932D-5171F2009EB2}" destId="{116CC5C8-194A-4584-9B74-54546FC8D71F}" srcOrd="4" destOrd="0" presId="urn:microsoft.com/office/officeart/2005/8/layout/lProcess2"/>
    <dgm:cxn modelId="{DCE9CCDB-5A7E-42DD-87FD-A4C3B2C0DD77}" type="presParOf" srcId="{116CC5C8-194A-4584-9B74-54546FC8D71F}" destId="{D79FDC89-9116-4CB0-B199-45E2B6FBACB7}" srcOrd="0" destOrd="0" presId="urn:microsoft.com/office/officeart/2005/8/layout/lProcess2"/>
    <dgm:cxn modelId="{5A91F8D5-A5BE-44B7-8558-C6D9A53ECC81}" type="presParOf" srcId="{116CC5C8-194A-4584-9B74-54546FC8D71F}" destId="{AC598FB0-3E86-4F43-9239-F87DE32B7E2F}" srcOrd="1" destOrd="0" presId="urn:microsoft.com/office/officeart/2005/8/layout/lProcess2"/>
    <dgm:cxn modelId="{B8FCCAE2-8379-42DA-9AFF-C45F8453D527}" type="presParOf" srcId="{116CC5C8-194A-4584-9B74-54546FC8D71F}" destId="{5A0C55F7-0126-4DCA-A293-B164AC79F9C9}" srcOrd="2" destOrd="0" presId="urn:microsoft.com/office/officeart/2005/8/layout/lProcess2"/>
    <dgm:cxn modelId="{4DC1880F-D455-4E54-8802-E07C3D770D70}" type="presParOf" srcId="{5A0C55F7-0126-4DCA-A293-B164AC79F9C9}" destId="{4C0CD763-4683-41EB-BF90-F15F6C0B2F67}" srcOrd="0" destOrd="0" presId="urn:microsoft.com/office/officeart/2005/8/layout/lProcess2"/>
    <dgm:cxn modelId="{F6BA7AAA-07CF-48EC-8626-C351F35AC6AD}" type="presParOf" srcId="{4C0CD763-4683-41EB-BF90-F15F6C0B2F67}" destId="{E9B9D721-A9EF-4A22-92C9-EDF760F7D8A1}" srcOrd="0" destOrd="0" presId="urn:microsoft.com/office/officeart/2005/8/layout/lProcess2"/>
    <dgm:cxn modelId="{97457599-E7CD-4320-B1FF-45DACE7B6B59}" type="presParOf" srcId="{5216A112-EE2A-429C-932D-5171F2009EB2}" destId="{0445BC90-59B7-4257-A21D-4897990CCD0A}" srcOrd="5" destOrd="0" presId="urn:microsoft.com/office/officeart/2005/8/layout/lProcess2"/>
    <dgm:cxn modelId="{A41F6BDF-62A7-4668-A81C-995949C3A911}" type="presParOf" srcId="{5216A112-EE2A-429C-932D-5171F2009EB2}" destId="{2A31CD45-B9A3-4F42-851C-B2E2B252A87E}" srcOrd="6" destOrd="0" presId="urn:microsoft.com/office/officeart/2005/8/layout/lProcess2"/>
    <dgm:cxn modelId="{E2A17842-674C-478D-99EB-FA38B2909B63}" type="presParOf" srcId="{2A31CD45-B9A3-4F42-851C-B2E2B252A87E}" destId="{E538F1F2-FF88-43EE-858C-C5C7D3793759}" srcOrd="0" destOrd="0" presId="urn:microsoft.com/office/officeart/2005/8/layout/lProcess2"/>
    <dgm:cxn modelId="{4F71B16D-E41E-4D36-B094-BC77DBE7B71F}" type="presParOf" srcId="{2A31CD45-B9A3-4F42-851C-B2E2B252A87E}" destId="{39923CA3-360E-44FF-A64B-532C9FA7F690}" srcOrd="1" destOrd="0" presId="urn:microsoft.com/office/officeart/2005/8/layout/lProcess2"/>
    <dgm:cxn modelId="{F1A0641D-AAB6-4DA0-82E8-F162D9D28205}" type="presParOf" srcId="{2A31CD45-B9A3-4F42-851C-B2E2B252A87E}" destId="{0002ED8A-AB2D-47B3-A73E-D4A7C7A37AC9}" srcOrd="2" destOrd="0" presId="urn:microsoft.com/office/officeart/2005/8/layout/lProcess2"/>
    <dgm:cxn modelId="{C3D2E7B8-772A-4266-8C00-D37165A35F4F}" type="presParOf" srcId="{0002ED8A-AB2D-47B3-A73E-D4A7C7A37AC9}" destId="{019D1181-F818-4E89-BDAC-B6C885CCBA1D}" srcOrd="0" destOrd="0" presId="urn:microsoft.com/office/officeart/2005/8/layout/lProcess2"/>
    <dgm:cxn modelId="{5D45B5AF-5D59-4B1E-AEF3-4B78E41661EF}" type="presParOf" srcId="{019D1181-F818-4E89-BDAC-B6C885CCBA1D}" destId="{546BFC3B-5DB7-418A-9208-FAD80262C23C}" srcOrd="0" destOrd="0" presId="urn:microsoft.com/office/officeart/2005/8/layout/lProcess2"/>
    <dgm:cxn modelId="{54AABB63-D275-480E-9359-4324D306244F}" type="presParOf" srcId="{019D1181-F818-4E89-BDAC-B6C885CCBA1D}" destId="{242F1F18-8EE5-42FB-A2E5-49EFDA48E92B}" srcOrd="1" destOrd="0" presId="urn:microsoft.com/office/officeart/2005/8/layout/lProcess2"/>
    <dgm:cxn modelId="{ED7A5456-9BE6-459C-9E9D-4FC277B243AC}" type="presParOf" srcId="{019D1181-F818-4E89-BDAC-B6C885CCBA1D}" destId="{CA14B59D-A546-412C-A376-1F462BA7224E}" srcOrd="2" destOrd="0" presId="urn:microsoft.com/office/officeart/2005/8/layout/lProcess2"/>
    <dgm:cxn modelId="{25512036-70A2-4479-8521-34C928BCA893}" type="presParOf" srcId="{019D1181-F818-4E89-BDAC-B6C885CCBA1D}" destId="{FE9A7E48-98DA-47AB-89F5-3483DF0BABC9}" srcOrd="3" destOrd="0" presId="urn:microsoft.com/office/officeart/2005/8/layout/lProcess2"/>
    <dgm:cxn modelId="{55587283-26B3-4B55-B089-BAB8F6812E5F}" type="presParOf" srcId="{019D1181-F818-4E89-BDAC-B6C885CCBA1D}" destId="{AD805B93-451A-4672-B977-2AFBFE3262BA}" srcOrd="4" destOrd="0" presId="urn:microsoft.com/office/officeart/2005/8/layout/lProcess2"/>
    <dgm:cxn modelId="{7FF6DED9-11B7-4B5A-982F-0FEBC55230DF}" type="presParOf" srcId="{5216A112-EE2A-429C-932D-5171F2009EB2}" destId="{90EB33A3-99DA-4108-A6DC-9896CC3329D2}" srcOrd="7" destOrd="0" presId="urn:microsoft.com/office/officeart/2005/8/layout/lProcess2"/>
    <dgm:cxn modelId="{140FFC01-9EF4-4877-98E5-CC6DC5303062}" type="presParOf" srcId="{5216A112-EE2A-429C-932D-5171F2009EB2}" destId="{94CAD36A-75C6-4D30-A5D0-435DFBF69182}" srcOrd="8" destOrd="0" presId="urn:microsoft.com/office/officeart/2005/8/layout/lProcess2"/>
    <dgm:cxn modelId="{2DBB2C96-90E4-48C8-A35D-A65556E34E60}" type="presParOf" srcId="{94CAD36A-75C6-4D30-A5D0-435DFBF69182}" destId="{4C4C6FC6-E4CD-4A09-807C-CE26CD2F5F5E}" srcOrd="0" destOrd="0" presId="urn:microsoft.com/office/officeart/2005/8/layout/lProcess2"/>
    <dgm:cxn modelId="{610E2883-84D6-4437-B1D3-6E4BFE64ADBD}" type="presParOf" srcId="{94CAD36A-75C6-4D30-A5D0-435DFBF69182}" destId="{2943BD15-BEE5-45AA-8F3B-A121D7269C29}" srcOrd="1" destOrd="0" presId="urn:microsoft.com/office/officeart/2005/8/layout/lProcess2"/>
    <dgm:cxn modelId="{6771018E-DABB-40A7-941E-3F798D5E97A2}" type="presParOf" srcId="{94CAD36A-75C6-4D30-A5D0-435DFBF69182}" destId="{F05BB696-C154-4B79-8C41-681231B66FAD}" srcOrd="2" destOrd="0" presId="urn:microsoft.com/office/officeart/2005/8/layout/lProcess2"/>
    <dgm:cxn modelId="{BE88CB76-7FF0-42FF-A3AA-1DA733C6BCCC}" type="presParOf" srcId="{F05BB696-C154-4B79-8C41-681231B66FAD}" destId="{88722CB2-31ED-45EC-A7BA-AAA5D9BE9CB5}" srcOrd="0" destOrd="0" presId="urn:microsoft.com/office/officeart/2005/8/layout/lProcess2"/>
    <dgm:cxn modelId="{E3A4BC1C-FC4E-480D-A920-50834070BAD4}" type="presParOf" srcId="{88722CB2-31ED-45EC-A7BA-AAA5D9BE9CB5}" destId="{6FCF54DF-9C88-4856-ACE6-81B499C50897}" srcOrd="0" destOrd="0" presId="urn:microsoft.com/office/officeart/2005/8/layout/lProcess2"/>
    <dgm:cxn modelId="{B9F17FC3-6C8E-4DCC-ABC7-C4AD4C9D3195}" type="presParOf" srcId="{5216A112-EE2A-429C-932D-5171F2009EB2}" destId="{1136814B-2111-47C2-B9B0-B22EF06058EA}" srcOrd="9" destOrd="0" presId="urn:microsoft.com/office/officeart/2005/8/layout/lProcess2"/>
    <dgm:cxn modelId="{2C7BC61C-DE6B-4641-B160-92B3CB16B9B5}" type="presParOf" srcId="{5216A112-EE2A-429C-932D-5171F2009EB2}" destId="{52EFCC70-69A8-4C16-A95F-E8ABFF92AC26}" srcOrd="10" destOrd="0" presId="urn:microsoft.com/office/officeart/2005/8/layout/lProcess2"/>
    <dgm:cxn modelId="{C489E97C-BC4A-4C6B-AEC8-E701491FECBF}" type="presParOf" srcId="{52EFCC70-69A8-4C16-A95F-E8ABFF92AC26}" destId="{D19F29B6-6FC4-4681-9FA7-61DEBE86B772}" srcOrd="0" destOrd="0" presId="urn:microsoft.com/office/officeart/2005/8/layout/lProcess2"/>
    <dgm:cxn modelId="{192E2C13-C545-4643-AB01-5FDCA7083160}" type="presParOf" srcId="{52EFCC70-69A8-4C16-A95F-E8ABFF92AC26}" destId="{46EED081-F348-4B1E-B918-C8E3D1AAC8F1}" srcOrd="1" destOrd="0" presId="urn:microsoft.com/office/officeart/2005/8/layout/lProcess2"/>
    <dgm:cxn modelId="{F4F6EC66-192A-47E9-8F50-4169C1F0991A}" type="presParOf" srcId="{52EFCC70-69A8-4C16-A95F-E8ABFF92AC26}" destId="{DCD6D412-3966-4045-8141-FDC77C36DAB4}" srcOrd="2" destOrd="0" presId="urn:microsoft.com/office/officeart/2005/8/layout/lProcess2"/>
    <dgm:cxn modelId="{FDA6A21E-16CA-4DF0-A850-C3064E92BEDC}" type="presParOf" srcId="{DCD6D412-3966-4045-8141-FDC77C36DAB4}" destId="{40A40699-0788-4A6F-B3B5-6C750FDEBE76}" srcOrd="0" destOrd="0" presId="urn:microsoft.com/office/officeart/2005/8/layout/lProcess2"/>
    <dgm:cxn modelId="{F7337A4B-D86E-4016-B208-716531FC7EDD}" type="presParOf" srcId="{40A40699-0788-4A6F-B3B5-6C750FDEBE76}" destId="{168CCE54-A962-4FB3-B08E-50D236B2DA3B}" srcOrd="0" destOrd="0" presId="urn:microsoft.com/office/officeart/2005/8/layout/lProcess2"/>
    <dgm:cxn modelId="{D8580349-69BA-4DF1-BD80-FB9C83771A39}" type="presParOf" srcId="{40A40699-0788-4A6F-B3B5-6C750FDEBE76}" destId="{56F2F2C6-4EF3-40B4-B8F2-82E127AF2E08}" srcOrd="1" destOrd="0" presId="urn:microsoft.com/office/officeart/2005/8/layout/lProcess2"/>
    <dgm:cxn modelId="{F78D8D6F-F94E-483C-A4FD-638C6FD753D5}" type="presParOf" srcId="{40A40699-0788-4A6F-B3B5-6C750FDEBE76}" destId="{B70D49C6-FFDB-4BC6-93B8-CE3B60C79BD7}" srcOrd="2" destOrd="0" presId="urn:microsoft.com/office/officeart/2005/8/layout/lProcess2"/>
    <dgm:cxn modelId="{AD143263-603A-4A2B-B11D-3D21A2DC7CD6}" type="presParOf" srcId="{5216A112-EE2A-429C-932D-5171F2009EB2}" destId="{38744088-7E63-4E88-996C-229B2A857C2B}" srcOrd="11" destOrd="0" presId="urn:microsoft.com/office/officeart/2005/8/layout/lProcess2"/>
    <dgm:cxn modelId="{68F18F58-A5F6-460C-90F9-E087D9A7E54A}" type="presParOf" srcId="{5216A112-EE2A-429C-932D-5171F2009EB2}" destId="{BB6D13EF-6F55-4681-96F5-107655F7C5D6}" srcOrd="12" destOrd="0" presId="urn:microsoft.com/office/officeart/2005/8/layout/lProcess2"/>
    <dgm:cxn modelId="{E964CC78-0EFC-4CDF-8DDA-8FF7C05ECBBB}" type="presParOf" srcId="{BB6D13EF-6F55-4681-96F5-107655F7C5D6}" destId="{4A690ABF-DF76-4A1B-82C5-1CE2A1F4F512}" srcOrd="0" destOrd="0" presId="urn:microsoft.com/office/officeart/2005/8/layout/lProcess2"/>
    <dgm:cxn modelId="{010B0951-A38B-4630-8EFE-E30EC8B62A45}" type="presParOf" srcId="{BB6D13EF-6F55-4681-96F5-107655F7C5D6}" destId="{91268C8F-331A-444F-A943-2133130FF864}" srcOrd="1" destOrd="0" presId="urn:microsoft.com/office/officeart/2005/8/layout/lProcess2"/>
    <dgm:cxn modelId="{4993080C-2451-46C5-BC94-EC64D1855C35}" type="presParOf" srcId="{BB6D13EF-6F55-4681-96F5-107655F7C5D6}" destId="{25E4C6C5-AC33-4632-A451-F9486120D5FE}" srcOrd="2" destOrd="0" presId="urn:microsoft.com/office/officeart/2005/8/layout/lProcess2"/>
    <dgm:cxn modelId="{B97FDB05-AE7D-4CE1-AC83-E5E760DBA1AF}" type="presParOf" srcId="{25E4C6C5-AC33-4632-A451-F9486120D5FE}" destId="{F83F55DF-5495-4282-ADF7-6313B110FBD8}" srcOrd="0" destOrd="0" presId="urn:microsoft.com/office/officeart/2005/8/layout/lProcess2"/>
    <dgm:cxn modelId="{9D118F69-11D0-4481-BA35-43F29C4A460C}" type="presParOf" srcId="{F83F55DF-5495-4282-ADF7-6313B110FBD8}" destId="{029EAF80-E062-43E6-B57D-DBDC871BAA14}" srcOrd="0" destOrd="0" presId="urn:microsoft.com/office/officeart/2005/8/layout/lProcess2"/>
    <dgm:cxn modelId="{E56B8C56-3711-4D83-9100-948C0FBD90BC}" type="presParOf" srcId="{F83F55DF-5495-4282-ADF7-6313B110FBD8}" destId="{DA2E2EE6-2EDF-4BFE-8AAB-18F1C72ADB46}" srcOrd="1" destOrd="0" presId="urn:microsoft.com/office/officeart/2005/8/layout/lProcess2"/>
    <dgm:cxn modelId="{695A5D36-CD89-43F5-8F6C-F5968F921E8B}" type="presParOf" srcId="{F83F55DF-5495-4282-ADF7-6313B110FBD8}" destId="{FF128FAE-92AC-4F6E-9EEB-CB54DA68623F}" srcOrd="2" destOrd="0" presId="urn:microsoft.com/office/officeart/2005/8/layout/lProcess2"/>
    <dgm:cxn modelId="{B1EC040B-C87B-4ED3-BE9D-4294A9111F51}" type="presParOf" srcId="{5216A112-EE2A-429C-932D-5171F2009EB2}" destId="{8485F895-A56F-4C36-A6B0-980A8E8D95D5}" srcOrd="13" destOrd="0" presId="urn:microsoft.com/office/officeart/2005/8/layout/lProcess2"/>
    <dgm:cxn modelId="{DF993CA0-0999-46D3-B124-14955E98551A}" type="presParOf" srcId="{5216A112-EE2A-429C-932D-5171F2009EB2}" destId="{977085A2-F650-499F-B0CD-FD5BE4A50C0E}" srcOrd="14" destOrd="0" presId="urn:microsoft.com/office/officeart/2005/8/layout/lProcess2"/>
    <dgm:cxn modelId="{A7E4360C-54EB-4AF5-9452-DA17E8201B2D}" type="presParOf" srcId="{977085A2-F650-499F-B0CD-FD5BE4A50C0E}" destId="{639A1451-441F-48C5-9F63-EE9E35F7AAC2}" srcOrd="0" destOrd="0" presId="urn:microsoft.com/office/officeart/2005/8/layout/lProcess2"/>
    <dgm:cxn modelId="{BA3EA6C2-AD45-4323-922E-55DAF2239A04}" type="presParOf" srcId="{977085A2-F650-499F-B0CD-FD5BE4A50C0E}" destId="{34194959-24B2-4978-B05D-B2BB57F5E2A4}" srcOrd="1" destOrd="0" presId="urn:microsoft.com/office/officeart/2005/8/layout/lProcess2"/>
    <dgm:cxn modelId="{233C83DD-6C61-4072-A0DE-B71F8C528343}" type="presParOf" srcId="{977085A2-F650-499F-B0CD-FD5BE4A50C0E}" destId="{C4C4592B-7A39-4369-832B-B54E66E050D4}" srcOrd="2" destOrd="0" presId="urn:microsoft.com/office/officeart/2005/8/layout/lProcess2"/>
    <dgm:cxn modelId="{14BA77DE-456C-4F6C-9FEF-480989FB33A3}" type="presParOf" srcId="{C4C4592B-7A39-4369-832B-B54E66E050D4}" destId="{DC088CEC-07A2-4965-A095-A90061D8DF70}" srcOrd="0" destOrd="0" presId="urn:microsoft.com/office/officeart/2005/8/layout/lProcess2"/>
    <dgm:cxn modelId="{F79D661D-35BB-45AC-AD57-FE347A3AF187}" type="presParOf" srcId="{DC088CEC-07A2-4965-A095-A90061D8DF70}" destId="{FDFF195F-B2BE-4FC3-885C-2169099C222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4BC97A-01A9-44AB-856B-5CCD9A66E7D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0D327E-8C9D-4DAB-99C7-AA9D7E1105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Logging</a:t>
          </a:r>
          <a:endParaRPr lang="en-US" dirty="0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gm:t>
    </dgm:pt>
    <dgm:pt modelId="{E033F0A7-7DC6-4531-84CA-E5E5D827A566}" type="parTrans" cxnId="{CBB57728-4C49-41CB-8D2B-F0B8A91CEE19}">
      <dgm:prSet/>
      <dgm:spPr/>
      <dgm:t>
        <a:bodyPr/>
        <a:lstStyle/>
        <a:p>
          <a:endParaRPr lang="en-US"/>
        </a:p>
      </dgm:t>
    </dgm:pt>
    <dgm:pt modelId="{2E64A625-48FA-4237-819C-0837B61C8BB9}" type="sibTrans" cxnId="{CBB57728-4C49-41CB-8D2B-F0B8A91CEE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7897C4-46DE-451D-B2F7-B74B10FE33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Telemetry / APM</a:t>
          </a:r>
          <a:endParaRPr lang="en-US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gm:t>
    </dgm:pt>
    <dgm:pt modelId="{046B11A0-03A9-4635-9C2F-98249C12E929}" type="parTrans" cxnId="{D9BE0840-F52B-4543-83E4-32145939DBD7}">
      <dgm:prSet/>
      <dgm:spPr/>
      <dgm:t>
        <a:bodyPr/>
        <a:lstStyle/>
        <a:p>
          <a:endParaRPr lang="en-US"/>
        </a:p>
      </dgm:t>
    </dgm:pt>
    <dgm:pt modelId="{F405576D-26AC-4334-A75D-661604A46E7F}" type="sibTrans" cxnId="{D9BE0840-F52B-4543-83E4-32145939DB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6BDC3A6-6034-48AE-AC71-614CCEF8EB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Monitoring</a:t>
          </a:r>
          <a:endParaRPr lang="en-US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gm:t>
    </dgm:pt>
    <dgm:pt modelId="{D334E3CD-A699-40A3-B81D-62BDE7D68D9F}" type="parTrans" cxnId="{6951CBE6-F4D5-4B36-8120-854D42B04601}">
      <dgm:prSet/>
      <dgm:spPr/>
      <dgm:t>
        <a:bodyPr/>
        <a:lstStyle/>
        <a:p>
          <a:endParaRPr lang="en-US"/>
        </a:p>
      </dgm:t>
    </dgm:pt>
    <dgm:pt modelId="{BF7D164E-71DE-40CA-BCF0-06364205D569}" type="sibTrans" cxnId="{6951CBE6-F4D5-4B36-8120-854D42B0460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E41937-9218-41FE-885A-44782B723C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Deployment / CI/CD</a:t>
          </a:r>
          <a:endParaRPr lang="en-US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gm:t>
    </dgm:pt>
    <dgm:pt modelId="{46CFCB11-E425-48A7-8EB1-9BC60C943CBB}" type="parTrans" cxnId="{59E73954-2E0B-46AF-9FD4-0CCAD89DD754}">
      <dgm:prSet/>
      <dgm:spPr/>
      <dgm:t>
        <a:bodyPr/>
        <a:lstStyle/>
        <a:p>
          <a:endParaRPr lang="en-US"/>
        </a:p>
      </dgm:t>
    </dgm:pt>
    <dgm:pt modelId="{EAB16E18-4430-46CC-9CDD-5FB0A73923E2}" type="sibTrans" cxnId="{59E73954-2E0B-46AF-9FD4-0CCAD89DD7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180186-D5D1-4FD8-8BC0-E6C2340D2A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IIS app pool customization</a:t>
          </a:r>
          <a:endParaRPr lang="en-US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gm:t>
    </dgm:pt>
    <dgm:pt modelId="{5278C230-B107-4AA3-9ABC-C5F886FD62CC}" type="parTrans" cxnId="{21D99741-7ED7-4371-8646-80A4F4FA9B7B}">
      <dgm:prSet/>
      <dgm:spPr/>
      <dgm:t>
        <a:bodyPr/>
        <a:lstStyle/>
        <a:p>
          <a:endParaRPr lang="en-US"/>
        </a:p>
      </dgm:t>
    </dgm:pt>
    <dgm:pt modelId="{A56E6CB5-474C-4109-8300-A287D21B119A}" type="sibTrans" cxnId="{21D99741-7ED7-4371-8646-80A4F4FA9B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D2D170-3E80-4301-8527-9B5D8FA916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Debugging techniques</a:t>
          </a:r>
          <a:endParaRPr lang="en-US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gm:t>
    </dgm:pt>
    <dgm:pt modelId="{87760B9B-C7A0-4233-B74C-EFEEB30DA3CF}" type="parTrans" cxnId="{1FE4781B-56F9-4EE6-859E-B62240282A0A}">
      <dgm:prSet/>
      <dgm:spPr/>
      <dgm:t>
        <a:bodyPr/>
        <a:lstStyle/>
        <a:p>
          <a:endParaRPr lang="en-US"/>
        </a:p>
      </dgm:t>
    </dgm:pt>
    <dgm:pt modelId="{83FD600B-2720-410D-8450-BC6AAA77F4BF}" type="sibTrans" cxnId="{1FE4781B-56F9-4EE6-859E-B62240282A0A}">
      <dgm:prSet/>
      <dgm:spPr/>
      <dgm:t>
        <a:bodyPr/>
        <a:lstStyle/>
        <a:p>
          <a:endParaRPr lang="en-US"/>
        </a:p>
      </dgm:t>
    </dgm:pt>
    <dgm:pt modelId="{70C461FB-3007-49BF-9EB2-70FDC22CCB72}" type="pres">
      <dgm:prSet presAssocID="{524BC97A-01A9-44AB-856B-5CCD9A66E7DC}" presName="root" presStyleCnt="0">
        <dgm:presLayoutVars>
          <dgm:dir/>
          <dgm:resizeHandles val="exact"/>
        </dgm:presLayoutVars>
      </dgm:prSet>
      <dgm:spPr/>
    </dgm:pt>
    <dgm:pt modelId="{75E55578-43AB-4683-91AC-4E5640634CED}" type="pres">
      <dgm:prSet presAssocID="{524BC97A-01A9-44AB-856B-5CCD9A66E7DC}" presName="container" presStyleCnt="0">
        <dgm:presLayoutVars>
          <dgm:dir/>
          <dgm:resizeHandles val="exact"/>
        </dgm:presLayoutVars>
      </dgm:prSet>
      <dgm:spPr/>
    </dgm:pt>
    <dgm:pt modelId="{1A4876DD-4E00-4D49-AEF3-89B82A9A36B1}" type="pres">
      <dgm:prSet presAssocID="{560D327E-8C9D-4DAB-99C7-AA9D7E1105C4}" presName="compNode" presStyleCnt="0"/>
      <dgm:spPr/>
    </dgm:pt>
    <dgm:pt modelId="{D48F8AB2-84A6-41FD-8E3A-352EEAD9B6FC}" type="pres">
      <dgm:prSet presAssocID="{560D327E-8C9D-4DAB-99C7-AA9D7E1105C4}" presName="iconBgRect" presStyleLbl="bgShp" presStyleIdx="0" presStyleCnt="6"/>
      <dgm:spPr/>
    </dgm:pt>
    <dgm:pt modelId="{FF89444F-7A0F-4549-95DF-4603A70680CC}" type="pres">
      <dgm:prSet presAssocID="{560D327E-8C9D-4DAB-99C7-AA9D7E1105C4}" presName="iconRect" presStyleLbl="node1" presStyleIdx="0" presStyleCnt="6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CBD6EF"/>
          </a:solidFill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C41D1E2D-0CFF-443F-87A9-D14FD055F43A}" type="pres">
      <dgm:prSet presAssocID="{560D327E-8C9D-4DAB-99C7-AA9D7E1105C4}" presName="spaceRect" presStyleCnt="0"/>
      <dgm:spPr/>
    </dgm:pt>
    <dgm:pt modelId="{3CA4702A-DA7F-45D8-AEA7-3B07CADAA0B1}" type="pres">
      <dgm:prSet presAssocID="{560D327E-8C9D-4DAB-99C7-AA9D7E1105C4}" presName="textRect" presStyleLbl="revTx" presStyleIdx="0" presStyleCnt="6">
        <dgm:presLayoutVars>
          <dgm:chMax val="1"/>
          <dgm:chPref val="1"/>
        </dgm:presLayoutVars>
      </dgm:prSet>
      <dgm:spPr/>
    </dgm:pt>
    <dgm:pt modelId="{5F03D6FC-EE44-47FF-A3B7-F5E4F25B16F2}" type="pres">
      <dgm:prSet presAssocID="{2E64A625-48FA-4237-819C-0837B61C8BB9}" presName="sibTrans" presStyleLbl="sibTrans2D1" presStyleIdx="0" presStyleCnt="0"/>
      <dgm:spPr/>
    </dgm:pt>
    <dgm:pt modelId="{FE26B1B4-AFEA-418D-8FA2-67D1BBCBC10C}" type="pres">
      <dgm:prSet presAssocID="{077897C4-46DE-451D-B2F7-B74B10FE3391}" presName="compNode" presStyleCnt="0"/>
      <dgm:spPr/>
    </dgm:pt>
    <dgm:pt modelId="{9FD45458-EF94-419E-ACE7-2562BD2BBC2B}" type="pres">
      <dgm:prSet presAssocID="{077897C4-46DE-451D-B2F7-B74B10FE3391}" presName="iconBgRect" presStyleLbl="bgShp" presStyleIdx="1" presStyleCnt="6"/>
      <dgm:spPr/>
    </dgm:pt>
    <dgm:pt modelId="{06BD6514-CAAB-4A3F-A8E0-9B54E9FDE69B}" type="pres">
      <dgm:prSet presAssocID="{077897C4-46DE-451D-B2F7-B74B10FE3391}" presName="iconRect" presStyleLbl="node1" presStyleIdx="1" presStyleCnt="6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CBD6EF"/>
          </a:solidFill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8930EA3-8729-4B95-A4C0-5B2F8CEFE3A3}" type="pres">
      <dgm:prSet presAssocID="{077897C4-46DE-451D-B2F7-B74B10FE3391}" presName="spaceRect" presStyleCnt="0"/>
      <dgm:spPr/>
    </dgm:pt>
    <dgm:pt modelId="{9A035727-AE71-4E9C-BAB4-3B0A22BAF226}" type="pres">
      <dgm:prSet presAssocID="{077897C4-46DE-451D-B2F7-B74B10FE3391}" presName="textRect" presStyleLbl="revTx" presStyleIdx="1" presStyleCnt="6">
        <dgm:presLayoutVars>
          <dgm:chMax val="1"/>
          <dgm:chPref val="1"/>
        </dgm:presLayoutVars>
      </dgm:prSet>
      <dgm:spPr/>
    </dgm:pt>
    <dgm:pt modelId="{09ABE252-4BAD-4BB6-ACBC-E7FC15A6082F}" type="pres">
      <dgm:prSet presAssocID="{F405576D-26AC-4334-A75D-661604A46E7F}" presName="sibTrans" presStyleLbl="sibTrans2D1" presStyleIdx="0" presStyleCnt="0"/>
      <dgm:spPr/>
    </dgm:pt>
    <dgm:pt modelId="{5286705A-06AC-4F05-A5A1-7B0DE9DD7240}" type="pres">
      <dgm:prSet presAssocID="{76BDC3A6-6034-48AE-AC71-614CCEF8EB14}" presName="compNode" presStyleCnt="0"/>
      <dgm:spPr/>
    </dgm:pt>
    <dgm:pt modelId="{634C28D9-700E-4E5B-A94F-E5F9A64DB33B}" type="pres">
      <dgm:prSet presAssocID="{76BDC3A6-6034-48AE-AC71-614CCEF8EB14}" presName="iconBgRect" presStyleLbl="bgShp" presStyleIdx="2" presStyleCnt="6"/>
      <dgm:spPr/>
    </dgm:pt>
    <dgm:pt modelId="{A3DF592E-90B8-445B-854C-0954B829E342}" type="pres">
      <dgm:prSet presAssocID="{76BDC3A6-6034-48AE-AC71-614CCEF8EB14}" presName="iconRect" presStyleLbl="node1" presStyleIdx="2" presStyleCnt="6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CBD6EF"/>
          </a:solidFill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1D05370-7301-4261-96DD-BFDCAC445393}" type="pres">
      <dgm:prSet presAssocID="{76BDC3A6-6034-48AE-AC71-614CCEF8EB14}" presName="spaceRect" presStyleCnt="0"/>
      <dgm:spPr/>
    </dgm:pt>
    <dgm:pt modelId="{FD9FD26E-33AF-4B05-9FFD-917D0E794E1A}" type="pres">
      <dgm:prSet presAssocID="{76BDC3A6-6034-48AE-AC71-614CCEF8EB14}" presName="textRect" presStyleLbl="revTx" presStyleIdx="2" presStyleCnt="6">
        <dgm:presLayoutVars>
          <dgm:chMax val="1"/>
          <dgm:chPref val="1"/>
        </dgm:presLayoutVars>
      </dgm:prSet>
      <dgm:spPr/>
    </dgm:pt>
    <dgm:pt modelId="{3AB029D4-AB23-4CB7-B294-679B0764D5BB}" type="pres">
      <dgm:prSet presAssocID="{BF7D164E-71DE-40CA-BCF0-06364205D569}" presName="sibTrans" presStyleLbl="sibTrans2D1" presStyleIdx="0" presStyleCnt="0"/>
      <dgm:spPr/>
    </dgm:pt>
    <dgm:pt modelId="{0088F012-70D3-41E4-B485-5D474942185C}" type="pres">
      <dgm:prSet presAssocID="{52E41937-9218-41FE-885A-44782B723CA9}" presName="compNode" presStyleCnt="0"/>
      <dgm:spPr/>
    </dgm:pt>
    <dgm:pt modelId="{A860130B-1C9C-4321-82DA-FDDC97C10324}" type="pres">
      <dgm:prSet presAssocID="{52E41937-9218-41FE-885A-44782B723CA9}" presName="iconBgRect" presStyleLbl="bgShp" presStyleIdx="3" presStyleCnt="6"/>
      <dgm:spPr/>
    </dgm:pt>
    <dgm:pt modelId="{81D57D00-4C3B-40CC-B6AF-0B9FF4A48E7F}" type="pres">
      <dgm:prSet presAssocID="{52E41937-9218-41FE-885A-44782B723CA9}" presName="iconRect" presStyleLbl="node1" presStyleIdx="3" presStyleCnt="6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rgbClr val="CBD6EF"/>
          </a:solidFill>
        </a:ln>
      </dgm:spPr>
      <dgm:extLst>
        <a:ext uri="{E40237B7-FDA0-4F09-8148-C483321AD2D9}">
          <dgm14:cNvPr xmlns:dgm14="http://schemas.microsoft.com/office/drawing/2010/diagram" id="0" name="" descr="Upload with solid fill"/>
        </a:ext>
      </dgm:extLst>
    </dgm:pt>
    <dgm:pt modelId="{353DF752-935E-47F5-B45E-83937759C002}" type="pres">
      <dgm:prSet presAssocID="{52E41937-9218-41FE-885A-44782B723CA9}" presName="spaceRect" presStyleCnt="0"/>
      <dgm:spPr/>
    </dgm:pt>
    <dgm:pt modelId="{019FF232-05EA-4817-B2CF-EDEEDB96221F}" type="pres">
      <dgm:prSet presAssocID="{52E41937-9218-41FE-885A-44782B723CA9}" presName="textRect" presStyleLbl="revTx" presStyleIdx="3" presStyleCnt="6">
        <dgm:presLayoutVars>
          <dgm:chMax val="1"/>
          <dgm:chPref val="1"/>
        </dgm:presLayoutVars>
      </dgm:prSet>
      <dgm:spPr/>
    </dgm:pt>
    <dgm:pt modelId="{ED5CC20B-4C0E-4348-81E7-028D734B68EA}" type="pres">
      <dgm:prSet presAssocID="{EAB16E18-4430-46CC-9CDD-5FB0A73923E2}" presName="sibTrans" presStyleLbl="sibTrans2D1" presStyleIdx="0" presStyleCnt="0"/>
      <dgm:spPr/>
    </dgm:pt>
    <dgm:pt modelId="{2932138D-70B0-4C64-8E90-4045E407E219}" type="pres">
      <dgm:prSet presAssocID="{14180186-D5D1-4FD8-8BC0-E6C2340D2A4F}" presName="compNode" presStyleCnt="0"/>
      <dgm:spPr/>
    </dgm:pt>
    <dgm:pt modelId="{B3D069D2-957A-4BA4-8D4A-3717661467E0}" type="pres">
      <dgm:prSet presAssocID="{14180186-D5D1-4FD8-8BC0-E6C2340D2A4F}" presName="iconBgRect" presStyleLbl="bgShp" presStyleIdx="4" presStyleCnt="6"/>
      <dgm:spPr/>
    </dgm:pt>
    <dgm:pt modelId="{635349FF-76D0-46D9-B1B5-5A172535493D}" type="pres">
      <dgm:prSet presAssocID="{14180186-D5D1-4FD8-8BC0-E6C2340D2A4F}" presName="iconRect" presStyleLbl="node1" presStyleIdx="4" presStyleCnt="6"/>
      <dgm:spPr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solidFill>
            <a:srgbClr val="CBD6EF"/>
          </a:solidFill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15DE27F7-B13F-4745-BE48-B30AC9F879CB}" type="pres">
      <dgm:prSet presAssocID="{14180186-D5D1-4FD8-8BC0-E6C2340D2A4F}" presName="spaceRect" presStyleCnt="0"/>
      <dgm:spPr/>
    </dgm:pt>
    <dgm:pt modelId="{AFAB1820-3D4A-4330-AE5A-805657D63069}" type="pres">
      <dgm:prSet presAssocID="{14180186-D5D1-4FD8-8BC0-E6C2340D2A4F}" presName="textRect" presStyleLbl="revTx" presStyleIdx="4" presStyleCnt="6">
        <dgm:presLayoutVars>
          <dgm:chMax val="1"/>
          <dgm:chPref val="1"/>
        </dgm:presLayoutVars>
      </dgm:prSet>
      <dgm:spPr/>
    </dgm:pt>
    <dgm:pt modelId="{D1849932-FB7D-4A76-808C-5F0A5CF31799}" type="pres">
      <dgm:prSet presAssocID="{A56E6CB5-474C-4109-8300-A287D21B119A}" presName="sibTrans" presStyleLbl="sibTrans2D1" presStyleIdx="0" presStyleCnt="0"/>
      <dgm:spPr/>
    </dgm:pt>
    <dgm:pt modelId="{7BC4C5E7-DEEC-4312-A546-5B6AF72645BC}" type="pres">
      <dgm:prSet presAssocID="{A5D2D170-3E80-4301-8527-9B5D8FA91619}" presName="compNode" presStyleCnt="0"/>
      <dgm:spPr/>
    </dgm:pt>
    <dgm:pt modelId="{50E7006B-120D-4EBC-922B-9AA098854594}" type="pres">
      <dgm:prSet presAssocID="{A5D2D170-3E80-4301-8527-9B5D8FA91619}" presName="iconBgRect" presStyleLbl="bgShp" presStyleIdx="5" presStyleCnt="6"/>
      <dgm:spPr/>
    </dgm:pt>
    <dgm:pt modelId="{2780961E-57C9-4C17-9DAE-3EC755FFB342}" type="pres">
      <dgm:prSet presAssocID="{A5D2D170-3E80-4301-8527-9B5D8FA91619}" presName="iconRect" presStyleLbl="node1" presStyleIdx="5" presStyleCnt="6"/>
      <dgm:spPr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solidFill>
            <a:srgbClr val="CBD6EF"/>
          </a:solidFill>
        </a:ln>
      </dgm:spPr>
      <dgm:extLst>
        <a:ext uri="{E40237B7-FDA0-4F09-8148-C483321AD2D9}">
          <dgm14:cNvPr xmlns:dgm14="http://schemas.microsoft.com/office/drawing/2010/diagram" id="0" name="" descr="Bug under magnifying glass with solid fill"/>
        </a:ext>
      </dgm:extLst>
    </dgm:pt>
    <dgm:pt modelId="{42F0FE7E-FF37-470B-AC8C-4DF2D85A345E}" type="pres">
      <dgm:prSet presAssocID="{A5D2D170-3E80-4301-8527-9B5D8FA91619}" presName="spaceRect" presStyleCnt="0"/>
      <dgm:spPr/>
    </dgm:pt>
    <dgm:pt modelId="{926845DB-2C60-48E9-8646-6C6FB8AB4DCB}" type="pres">
      <dgm:prSet presAssocID="{A5D2D170-3E80-4301-8527-9B5D8FA9161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0AB7D0A-2A07-4D9C-A499-1BC7A4E13658}" type="presOf" srcId="{077897C4-46DE-451D-B2F7-B74B10FE3391}" destId="{9A035727-AE71-4E9C-BAB4-3B0A22BAF226}" srcOrd="0" destOrd="0" presId="urn:microsoft.com/office/officeart/2018/2/layout/IconCircleList"/>
    <dgm:cxn modelId="{37AAB60C-04C5-4B04-A4D5-4D691D840889}" type="presOf" srcId="{52E41937-9218-41FE-885A-44782B723CA9}" destId="{019FF232-05EA-4817-B2CF-EDEEDB96221F}" srcOrd="0" destOrd="0" presId="urn:microsoft.com/office/officeart/2018/2/layout/IconCircleList"/>
    <dgm:cxn modelId="{1FE4781B-56F9-4EE6-859E-B62240282A0A}" srcId="{524BC97A-01A9-44AB-856B-5CCD9A66E7DC}" destId="{A5D2D170-3E80-4301-8527-9B5D8FA91619}" srcOrd="5" destOrd="0" parTransId="{87760B9B-C7A0-4233-B74C-EFEEB30DA3CF}" sibTransId="{83FD600B-2720-410D-8450-BC6AAA77F4BF}"/>
    <dgm:cxn modelId="{CBB57728-4C49-41CB-8D2B-F0B8A91CEE19}" srcId="{524BC97A-01A9-44AB-856B-5CCD9A66E7DC}" destId="{560D327E-8C9D-4DAB-99C7-AA9D7E1105C4}" srcOrd="0" destOrd="0" parTransId="{E033F0A7-7DC6-4531-84CA-E5E5D827A566}" sibTransId="{2E64A625-48FA-4237-819C-0837B61C8BB9}"/>
    <dgm:cxn modelId="{60303B29-0BA9-4A5E-A6C5-8CD7D65FF6C6}" type="presOf" srcId="{F405576D-26AC-4334-A75D-661604A46E7F}" destId="{09ABE252-4BAD-4BB6-ACBC-E7FC15A6082F}" srcOrd="0" destOrd="0" presId="urn:microsoft.com/office/officeart/2018/2/layout/IconCircleList"/>
    <dgm:cxn modelId="{A680593B-79C2-45C7-8B71-F71AC46FC02F}" type="presOf" srcId="{560D327E-8C9D-4DAB-99C7-AA9D7E1105C4}" destId="{3CA4702A-DA7F-45D8-AEA7-3B07CADAA0B1}" srcOrd="0" destOrd="0" presId="urn:microsoft.com/office/officeart/2018/2/layout/IconCircleList"/>
    <dgm:cxn modelId="{D9BE0840-F52B-4543-83E4-32145939DBD7}" srcId="{524BC97A-01A9-44AB-856B-5CCD9A66E7DC}" destId="{077897C4-46DE-451D-B2F7-B74B10FE3391}" srcOrd="1" destOrd="0" parTransId="{046B11A0-03A9-4635-9C2F-98249C12E929}" sibTransId="{F405576D-26AC-4334-A75D-661604A46E7F}"/>
    <dgm:cxn modelId="{21D99741-7ED7-4371-8646-80A4F4FA9B7B}" srcId="{524BC97A-01A9-44AB-856B-5CCD9A66E7DC}" destId="{14180186-D5D1-4FD8-8BC0-E6C2340D2A4F}" srcOrd="4" destOrd="0" parTransId="{5278C230-B107-4AA3-9ABC-C5F886FD62CC}" sibTransId="{A56E6CB5-474C-4109-8300-A287D21B119A}"/>
    <dgm:cxn modelId="{24FE2669-E7D9-4143-BC2E-9A6B218F63D8}" type="presOf" srcId="{BF7D164E-71DE-40CA-BCF0-06364205D569}" destId="{3AB029D4-AB23-4CB7-B294-679B0764D5BB}" srcOrd="0" destOrd="0" presId="urn:microsoft.com/office/officeart/2018/2/layout/IconCircleList"/>
    <dgm:cxn modelId="{316BAC49-3E9B-4938-9D31-BC019C620FF2}" type="presOf" srcId="{A56E6CB5-474C-4109-8300-A287D21B119A}" destId="{D1849932-FB7D-4A76-808C-5F0A5CF31799}" srcOrd="0" destOrd="0" presId="urn:microsoft.com/office/officeart/2018/2/layout/IconCircleList"/>
    <dgm:cxn modelId="{59E73954-2E0B-46AF-9FD4-0CCAD89DD754}" srcId="{524BC97A-01A9-44AB-856B-5CCD9A66E7DC}" destId="{52E41937-9218-41FE-885A-44782B723CA9}" srcOrd="3" destOrd="0" parTransId="{46CFCB11-E425-48A7-8EB1-9BC60C943CBB}" sibTransId="{EAB16E18-4430-46CC-9CDD-5FB0A73923E2}"/>
    <dgm:cxn modelId="{DA14CD59-E683-4886-9907-379FD59C9E27}" type="presOf" srcId="{14180186-D5D1-4FD8-8BC0-E6C2340D2A4F}" destId="{AFAB1820-3D4A-4330-AE5A-805657D63069}" srcOrd="0" destOrd="0" presId="urn:microsoft.com/office/officeart/2018/2/layout/IconCircleList"/>
    <dgm:cxn modelId="{D252168C-61DB-4CBF-9014-49023DED4C1E}" type="presOf" srcId="{76BDC3A6-6034-48AE-AC71-614CCEF8EB14}" destId="{FD9FD26E-33AF-4B05-9FFD-917D0E794E1A}" srcOrd="0" destOrd="0" presId="urn:microsoft.com/office/officeart/2018/2/layout/IconCircleList"/>
    <dgm:cxn modelId="{FB41C2AA-98A1-43BB-AA38-4CCDAE9C9310}" type="presOf" srcId="{2E64A625-48FA-4237-819C-0837B61C8BB9}" destId="{5F03D6FC-EE44-47FF-A3B7-F5E4F25B16F2}" srcOrd="0" destOrd="0" presId="urn:microsoft.com/office/officeart/2018/2/layout/IconCircleList"/>
    <dgm:cxn modelId="{03B4EEAB-331E-4586-981E-37B18E7F6A94}" type="presOf" srcId="{A5D2D170-3E80-4301-8527-9B5D8FA91619}" destId="{926845DB-2C60-48E9-8646-6C6FB8AB4DCB}" srcOrd="0" destOrd="0" presId="urn:microsoft.com/office/officeart/2018/2/layout/IconCircleList"/>
    <dgm:cxn modelId="{98EA39C7-C54D-4249-9825-52E8EEB02A77}" type="presOf" srcId="{524BC97A-01A9-44AB-856B-5CCD9A66E7DC}" destId="{70C461FB-3007-49BF-9EB2-70FDC22CCB72}" srcOrd="0" destOrd="0" presId="urn:microsoft.com/office/officeart/2018/2/layout/IconCircleList"/>
    <dgm:cxn modelId="{6951CBE6-F4D5-4B36-8120-854D42B04601}" srcId="{524BC97A-01A9-44AB-856B-5CCD9A66E7DC}" destId="{76BDC3A6-6034-48AE-AC71-614CCEF8EB14}" srcOrd="2" destOrd="0" parTransId="{D334E3CD-A699-40A3-B81D-62BDE7D68D9F}" sibTransId="{BF7D164E-71DE-40CA-BCF0-06364205D569}"/>
    <dgm:cxn modelId="{8839EAE6-34DB-4C83-B5F5-3D952751B22E}" type="presOf" srcId="{EAB16E18-4430-46CC-9CDD-5FB0A73923E2}" destId="{ED5CC20B-4C0E-4348-81E7-028D734B68EA}" srcOrd="0" destOrd="0" presId="urn:microsoft.com/office/officeart/2018/2/layout/IconCircleList"/>
    <dgm:cxn modelId="{0624D5FE-A2E6-4CA7-B7F4-13DCA65A20CB}" type="presParOf" srcId="{70C461FB-3007-49BF-9EB2-70FDC22CCB72}" destId="{75E55578-43AB-4683-91AC-4E5640634CED}" srcOrd="0" destOrd="0" presId="urn:microsoft.com/office/officeart/2018/2/layout/IconCircleList"/>
    <dgm:cxn modelId="{17664386-9EAD-4A57-8CDA-9FBFF7BDBAAE}" type="presParOf" srcId="{75E55578-43AB-4683-91AC-4E5640634CED}" destId="{1A4876DD-4E00-4D49-AEF3-89B82A9A36B1}" srcOrd="0" destOrd="0" presId="urn:microsoft.com/office/officeart/2018/2/layout/IconCircleList"/>
    <dgm:cxn modelId="{44C5172C-376A-4770-878A-039565D84A2B}" type="presParOf" srcId="{1A4876DD-4E00-4D49-AEF3-89B82A9A36B1}" destId="{D48F8AB2-84A6-41FD-8E3A-352EEAD9B6FC}" srcOrd="0" destOrd="0" presId="urn:microsoft.com/office/officeart/2018/2/layout/IconCircleList"/>
    <dgm:cxn modelId="{D18971BF-4E15-4D5D-9487-78C34BE1E956}" type="presParOf" srcId="{1A4876DD-4E00-4D49-AEF3-89B82A9A36B1}" destId="{FF89444F-7A0F-4549-95DF-4603A70680CC}" srcOrd="1" destOrd="0" presId="urn:microsoft.com/office/officeart/2018/2/layout/IconCircleList"/>
    <dgm:cxn modelId="{FBE6F52F-8493-41D4-B59D-971871E410A9}" type="presParOf" srcId="{1A4876DD-4E00-4D49-AEF3-89B82A9A36B1}" destId="{C41D1E2D-0CFF-443F-87A9-D14FD055F43A}" srcOrd="2" destOrd="0" presId="urn:microsoft.com/office/officeart/2018/2/layout/IconCircleList"/>
    <dgm:cxn modelId="{4E06BF08-AB57-4F2C-AFB2-D5FC1DB658EA}" type="presParOf" srcId="{1A4876DD-4E00-4D49-AEF3-89B82A9A36B1}" destId="{3CA4702A-DA7F-45D8-AEA7-3B07CADAA0B1}" srcOrd="3" destOrd="0" presId="urn:microsoft.com/office/officeart/2018/2/layout/IconCircleList"/>
    <dgm:cxn modelId="{99030EEF-0274-4297-BA29-B45FE95265B7}" type="presParOf" srcId="{75E55578-43AB-4683-91AC-4E5640634CED}" destId="{5F03D6FC-EE44-47FF-A3B7-F5E4F25B16F2}" srcOrd="1" destOrd="0" presId="urn:microsoft.com/office/officeart/2018/2/layout/IconCircleList"/>
    <dgm:cxn modelId="{F50A322C-CC37-42D4-9E3C-E27A07AC5921}" type="presParOf" srcId="{75E55578-43AB-4683-91AC-4E5640634CED}" destId="{FE26B1B4-AFEA-418D-8FA2-67D1BBCBC10C}" srcOrd="2" destOrd="0" presId="urn:microsoft.com/office/officeart/2018/2/layout/IconCircleList"/>
    <dgm:cxn modelId="{49831C33-0B76-42D8-9C99-3D8775903704}" type="presParOf" srcId="{FE26B1B4-AFEA-418D-8FA2-67D1BBCBC10C}" destId="{9FD45458-EF94-419E-ACE7-2562BD2BBC2B}" srcOrd="0" destOrd="0" presId="urn:microsoft.com/office/officeart/2018/2/layout/IconCircleList"/>
    <dgm:cxn modelId="{BD6E96FB-14ED-4B38-A3D4-26BD530BF883}" type="presParOf" srcId="{FE26B1B4-AFEA-418D-8FA2-67D1BBCBC10C}" destId="{06BD6514-CAAB-4A3F-A8E0-9B54E9FDE69B}" srcOrd="1" destOrd="0" presId="urn:microsoft.com/office/officeart/2018/2/layout/IconCircleList"/>
    <dgm:cxn modelId="{226BEA61-0019-4DE7-ABDF-2D8518896190}" type="presParOf" srcId="{FE26B1B4-AFEA-418D-8FA2-67D1BBCBC10C}" destId="{C8930EA3-8729-4B95-A4C0-5B2F8CEFE3A3}" srcOrd="2" destOrd="0" presId="urn:microsoft.com/office/officeart/2018/2/layout/IconCircleList"/>
    <dgm:cxn modelId="{5B85DB1C-1FA2-40CB-9846-71B2823B7BF1}" type="presParOf" srcId="{FE26B1B4-AFEA-418D-8FA2-67D1BBCBC10C}" destId="{9A035727-AE71-4E9C-BAB4-3B0A22BAF226}" srcOrd="3" destOrd="0" presId="urn:microsoft.com/office/officeart/2018/2/layout/IconCircleList"/>
    <dgm:cxn modelId="{5C38904B-DAA6-4DCF-B458-E4D2617F8B3F}" type="presParOf" srcId="{75E55578-43AB-4683-91AC-4E5640634CED}" destId="{09ABE252-4BAD-4BB6-ACBC-E7FC15A6082F}" srcOrd="3" destOrd="0" presId="urn:microsoft.com/office/officeart/2018/2/layout/IconCircleList"/>
    <dgm:cxn modelId="{73BDFD0B-28F2-449C-94AB-06F43A4EDCDC}" type="presParOf" srcId="{75E55578-43AB-4683-91AC-4E5640634CED}" destId="{5286705A-06AC-4F05-A5A1-7B0DE9DD7240}" srcOrd="4" destOrd="0" presId="urn:microsoft.com/office/officeart/2018/2/layout/IconCircleList"/>
    <dgm:cxn modelId="{E31F61DC-A2EF-4122-8FE6-3365C5462A71}" type="presParOf" srcId="{5286705A-06AC-4F05-A5A1-7B0DE9DD7240}" destId="{634C28D9-700E-4E5B-A94F-E5F9A64DB33B}" srcOrd="0" destOrd="0" presId="urn:microsoft.com/office/officeart/2018/2/layout/IconCircleList"/>
    <dgm:cxn modelId="{FAF08289-E1B7-44BA-92AA-58F4B146BE28}" type="presParOf" srcId="{5286705A-06AC-4F05-A5A1-7B0DE9DD7240}" destId="{A3DF592E-90B8-445B-854C-0954B829E342}" srcOrd="1" destOrd="0" presId="urn:microsoft.com/office/officeart/2018/2/layout/IconCircleList"/>
    <dgm:cxn modelId="{81447EAE-A53D-4706-88B4-76481C4E0C31}" type="presParOf" srcId="{5286705A-06AC-4F05-A5A1-7B0DE9DD7240}" destId="{41D05370-7301-4261-96DD-BFDCAC445393}" srcOrd="2" destOrd="0" presId="urn:microsoft.com/office/officeart/2018/2/layout/IconCircleList"/>
    <dgm:cxn modelId="{14D450AD-A3D0-4913-BB26-17C779C414C0}" type="presParOf" srcId="{5286705A-06AC-4F05-A5A1-7B0DE9DD7240}" destId="{FD9FD26E-33AF-4B05-9FFD-917D0E794E1A}" srcOrd="3" destOrd="0" presId="urn:microsoft.com/office/officeart/2018/2/layout/IconCircleList"/>
    <dgm:cxn modelId="{EC40B5CA-5837-4D51-BD9A-157D04F3B8D4}" type="presParOf" srcId="{75E55578-43AB-4683-91AC-4E5640634CED}" destId="{3AB029D4-AB23-4CB7-B294-679B0764D5BB}" srcOrd="5" destOrd="0" presId="urn:microsoft.com/office/officeart/2018/2/layout/IconCircleList"/>
    <dgm:cxn modelId="{DA5160BB-2C3B-4684-828A-F225801A5D56}" type="presParOf" srcId="{75E55578-43AB-4683-91AC-4E5640634CED}" destId="{0088F012-70D3-41E4-B485-5D474942185C}" srcOrd="6" destOrd="0" presId="urn:microsoft.com/office/officeart/2018/2/layout/IconCircleList"/>
    <dgm:cxn modelId="{660E4209-489E-4C83-8FD6-18608C3606B1}" type="presParOf" srcId="{0088F012-70D3-41E4-B485-5D474942185C}" destId="{A860130B-1C9C-4321-82DA-FDDC97C10324}" srcOrd="0" destOrd="0" presId="urn:microsoft.com/office/officeart/2018/2/layout/IconCircleList"/>
    <dgm:cxn modelId="{43323969-A8D1-49A5-AE4F-7019A72EA001}" type="presParOf" srcId="{0088F012-70D3-41E4-B485-5D474942185C}" destId="{81D57D00-4C3B-40CC-B6AF-0B9FF4A48E7F}" srcOrd="1" destOrd="0" presId="urn:microsoft.com/office/officeart/2018/2/layout/IconCircleList"/>
    <dgm:cxn modelId="{6AE1EF6F-0E57-4607-A2C5-3C1C549A069F}" type="presParOf" srcId="{0088F012-70D3-41E4-B485-5D474942185C}" destId="{353DF752-935E-47F5-B45E-83937759C002}" srcOrd="2" destOrd="0" presId="urn:microsoft.com/office/officeart/2018/2/layout/IconCircleList"/>
    <dgm:cxn modelId="{C0EC7627-BC0A-4373-B6B9-03589F87D7D7}" type="presParOf" srcId="{0088F012-70D3-41E4-B485-5D474942185C}" destId="{019FF232-05EA-4817-B2CF-EDEEDB96221F}" srcOrd="3" destOrd="0" presId="urn:microsoft.com/office/officeart/2018/2/layout/IconCircleList"/>
    <dgm:cxn modelId="{82567C8E-7D46-47BE-8A56-DC680B98D275}" type="presParOf" srcId="{75E55578-43AB-4683-91AC-4E5640634CED}" destId="{ED5CC20B-4C0E-4348-81E7-028D734B68EA}" srcOrd="7" destOrd="0" presId="urn:microsoft.com/office/officeart/2018/2/layout/IconCircleList"/>
    <dgm:cxn modelId="{A8B61A03-F40E-4E12-9C66-065D6633E310}" type="presParOf" srcId="{75E55578-43AB-4683-91AC-4E5640634CED}" destId="{2932138D-70B0-4C64-8E90-4045E407E219}" srcOrd="8" destOrd="0" presId="urn:microsoft.com/office/officeart/2018/2/layout/IconCircleList"/>
    <dgm:cxn modelId="{71DFC632-7EEA-4D1B-9943-05C2A295CB5B}" type="presParOf" srcId="{2932138D-70B0-4C64-8E90-4045E407E219}" destId="{B3D069D2-957A-4BA4-8D4A-3717661467E0}" srcOrd="0" destOrd="0" presId="urn:microsoft.com/office/officeart/2018/2/layout/IconCircleList"/>
    <dgm:cxn modelId="{2DE03635-0497-4D4C-A96A-80ECCB4885BE}" type="presParOf" srcId="{2932138D-70B0-4C64-8E90-4045E407E219}" destId="{635349FF-76D0-46D9-B1B5-5A172535493D}" srcOrd="1" destOrd="0" presId="urn:microsoft.com/office/officeart/2018/2/layout/IconCircleList"/>
    <dgm:cxn modelId="{B5B5B9EE-81F1-49C0-A45D-3A51BE04913D}" type="presParOf" srcId="{2932138D-70B0-4C64-8E90-4045E407E219}" destId="{15DE27F7-B13F-4745-BE48-B30AC9F879CB}" srcOrd="2" destOrd="0" presId="urn:microsoft.com/office/officeart/2018/2/layout/IconCircleList"/>
    <dgm:cxn modelId="{3EEB4852-03E2-4311-8463-647BFEE95FD4}" type="presParOf" srcId="{2932138D-70B0-4C64-8E90-4045E407E219}" destId="{AFAB1820-3D4A-4330-AE5A-805657D63069}" srcOrd="3" destOrd="0" presId="urn:microsoft.com/office/officeart/2018/2/layout/IconCircleList"/>
    <dgm:cxn modelId="{5AE36514-12E9-4635-A37C-3BF40BE61103}" type="presParOf" srcId="{75E55578-43AB-4683-91AC-4E5640634CED}" destId="{D1849932-FB7D-4A76-808C-5F0A5CF31799}" srcOrd="9" destOrd="0" presId="urn:microsoft.com/office/officeart/2018/2/layout/IconCircleList"/>
    <dgm:cxn modelId="{94DB17BE-D79C-4AC6-967E-84D0F82F8430}" type="presParOf" srcId="{75E55578-43AB-4683-91AC-4E5640634CED}" destId="{7BC4C5E7-DEEC-4312-A546-5B6AF72645BC}" srcOrd="10" destOrd="0" presId="urn:microsoft.com/office/officeart/2018/2/layout/IconCircleList"/>
    <dgm:cxn modelId="{87CCE715-DEEC-42D8-98F6-0A944A52E867}" type="presParOf" srcId="{7BC4C5E7-DEEC-4312-A546-5B6AF72645BC}" destId="{50E7006B-120D-4EBC-922B-9AA098854594}" srcOrd="0" destOrd="0" presId="urn:microsoft.com/office/officeart/2018/2/layout/IconCircleList"/>
    <dgm:cxn modelId="{9B2C7A02-3FBF-4E35-BA54-23BEE155D49F}" type="presParOf" srcId="{7BC4C5E7-DEEC-4312-A546-5B6AF72645BC}" destId="{2780961E-57C9-4C17-9DAE-3EC755FFB342}" srcOrd="1" destOrd="0" presId="urn:microsoft.com/office/officeart/2018/2/layout/IconCircleList"/>
    <dgm:cxn modelId="{0B0BC1B4-FBE0-4F04-97E5-8056591651F6}" type="presParOf" srcId="{7BC4C5E7-DEEC-4312-A546-5B6AF72645BC}" destId="{42F0FE7E-FF37-470B-AC8C-4DF2D85A345E}" srcOrd="2" destOrd="0" presId="urn:microsoft.com/office/officeart/2018/2/layout/IconCircleList"/>
    <dgm:cxn modelId="{940375DB-55BD-434E-9B8F-95F077CD2A7C}" type="presParOf" srcId="{7BC4C5E7-DEEC-4312-A546-5B6AF72645BC}" destId="{926845DB-2C60-48E9-8646-6C6FB8AB4DC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9F3E5-6462-4A4E-BB0E-C35C83232376}">
      <dsp:nvSpPr>
        <dsp:cNvPr id="0" name=""/>
        <dsp:cNvSpPr/>
      </dsp:nvSpPr>
      <dsp:spPr>
        <a:xfrm>
          <a:off x="5723" y="0"/>
          <a:ext cx="1373585" cy="531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Highly managed platform</a:t>
          </a:r>
        </a:p>
      </dsp:txBody>
      <dsp:txXfrm>
        <a:off x="5723" y="0"/>
        <a:ext cx="1373585" cy="1593590"/>
      </dsp:txXfrm>
    </dsp:sp>
    <dsp:sp modelId="{577139EB-3C0A-4BC7-BBBF-7878786CC6CB}">
      <dsp:nvSpPr>
        <dsp:cNvPr id="0" name=""/>
        <dsp:cNvSpPr/>
      </dsp:nvSpPr>
      <dsp:spPr>
        <a:xfrm>
          <a:off x="143081" y="1594044"/>
          <a:ext cx="1098868" cy="10435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Modern PaaS offering for Windows and Linux web apps – both source-code based and container-based apps</a:t>
          </a:r>
        </a:p>
      </dsp:txBody>
      <dsp:txXfrm>
        <a:off x="173647" y="1624610"/>
        <a:ext cx="1037736" cy="982456"/>
      </dsp:txXfrm>
    </dsp:sp>
    <dsp:sp modelId="{7E8626FB-3C99-4ECF-80AB-5818D4E5D0CE}">
      <dsp:nvSpPr>
        <dsp:cNvPr id="0" name=""/>
        <dsp:cNvSpPr/>
      </dsp:nvSpPr>
      <dsp:spPr>
        <a:xfrm>
          <a:off x="143081" y="2798184"/>
          <a:ext cx="1098868" cy="1043588"/>
        </a:xfrm>
        <a:prstGeom prst="roundRect">
          <a:avLst>
            <a:gd name="adj" fmla="val 10000"/>
          </a:avLst>
        </a:prstGeom>
        <a:solidFill>
          <a:schemeClr val="accent2">
            <a:hueOff val="3489"/>
            <a:satOff val="1498"/>
            <a:lumOff val="-42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Windows and Linux OS patched </a:t>
          </a:r>
          <a:r>
            <a:rPr lang="en-US" sz="900" u="sng" kern="1200"/>
            <a:t>automatically</a:t>
          </a:r>
          <a:r>
            <a:rPr lang="en-US" sz="900" kern="1200"/>
            <a:t> – no customer involvement needed</a:t>
          </a:r>
        </a:p>
      </dsp:txBody>
      <dsp:txXfrm>
        <a:off x="173647" y="2828750"/>
        <a:ext cx="1037736" cy="982456"/>
      </dsp:txXfrm>
    </dsp:sp>
    <dsp:sp modelId="{F7E83F3B-7125-47B2-9335-267DBC76CD94}">
      <dsp:nvSpPr>
        <dsp:cNvPr id="0" name=""/>
        <dsp:cNvSpPr/>
      </dsp:nvSpPr>
      <dsp:spPr>
        <a:xfrm>
          <a:off x="143081" y="4002325"/>
          <a:ext cx="1098868" cy="1043588"/>
        </a:xfrm>
        <a:prstGeom prst="roundRect">
          <a:avLst>
            <a:gd name="adj" fmla="val 10000"/>
          </a:avLst>
        </a:prstGeom>
        <a:solidFill>
          <a:schemeClr val="accent2">
            <a:hueOff val="6979"/>
            <a:satOff val="2996"/>
            <a:lumOff val="-84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All major languages and the base Linux and Windows OS regularly updated/patched every few weeks</a:t>
          </a:r>
        </a:p>
      </dsp:txBody>
      <dsp:txXfrm>
        <a:off x="173647" y="4032891"/>
        <a:ext cx="1037736" cy="982456"/>
      </dsp:txXfrm>
    </dsp:sp>
    <dsp:sp modelId="{0EC15CBA-431D-4C57-A2BE-1FDF5DE84659}">
      <dsp:nvSpPr>
        <dsp:cNvPr id="0" name=""/>
        <dsp:cNvSpPr/>
      </dsp:nvSpPr>
      <dsp:spPr>
        <a:xfrm>
          <a:off x="1482327" y="0"/>
          <a:ext cx="1373585" cy="531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99.95% SLA running </a:t>
          </a:r>
          <a:r>
            <a:rPr lang="en-US" sz="1300" b="1" u="sng" kern="1200"/>
            <a:t>on a single instance</a:t>
          </a:r>
          <a:endParaRPr lang="en-US" sz="1300" b="1" kern="1200"/>
        </a:p>
      </dsp:txBody>
      <dsp:txXfrm>
        <a:off x="1482327" y="0"/>
        <a:ext cx="1373585" cy="1593590"/>
      </dsp:txXfrm>
    </dsp:sp>
    <dsp:sp modelId="{4C8612C2-A345-4CC6-A832-9CB3C13F1E57}">
      <dsp:nvSpPr>
        <dsp:cNvPr id="0" name=""/>
        <dsp:cNvSpPr/>
      </dsp:nvSpPr>
      <dsp:spPr>
        <a:xfrm>
          <a:off x="1619686" y="1595146"/>
          <a:ext cx="1098868" cy="1601630"/>
        </a:xfrm>
        <a:prstGeom prst="roundRect">
          <a:avLst>
            <a:gd name="adj" fmla="val 10000"/>
          </a:avLst>
        </a:prstGeom>
        <a:solidFill>
          <a:schemeClr val="accent2">
            <a:hueOff val="10468"/>
            <a:satOff val="4494"/>
            <a:lumOff val="-126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Linux B1 (Basic 1) as an example:  $12.41/month (PayG - East US 2) has a 99.95% SLA running on App Service!</a:t>
          </a:r>
        </a:p>
      </dsp:txBody>
      <dsp:txXfrm>
        <a:off x="1651871" y="1627331"/>
        <a:ext cx="1034498" cy="1537260"/>
      </dsp:txXfrm>
    </dsp:sp>
    <dsp:sp modelId="{E9A155F5-C89E-4F4C-BA4A-91CC8FA823D6}">
      <dsp:nvSpPr>
        <dsp:cNvPr id="0" name=""/>
        <dsp:cNvSpPr/>
      </dsp:nvSpPr>
      <dsp:spPr>
        <a:xfrm>
          <a:off x="1619686" y="3443181"/>
          <a:ext cx="1098868" cy="1601630"/>
        </a:xfrm>
        <a:prstGeom prst="roundRect">
          <a:avLst>
            <a:gd name="adj" fmla="val 10000"/>
          </a:avLst>
        </a:prstGeom>
        <a:solidFill>
          <a:schemeClr val="accent2">
            <a:hueOff val="13957"/>
            <a:satOff val="5991"/>
            <a:lumOff val="-168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Keeps pre-prod environment costs low so you can focus on optimizing production footprints instead</a:t>
          </a:r>
        </a:p>
      </dsp:txBody>
      <dsp:txXfrm>
        <a:off x="1651871" y="3475366"/>
        <a:ext cx="1034498" cy="1537260"/>
      </dsp:txXfrm>
    </dsp:sp>
    <dsp:sp modelId="{D79FDC89-9116-4CB0-B199-45E2B6FBACB7}">
      <dsp:nvSpPr>
        <dsp:cNvPr id="0" name=""/>
        <dsp:cNvSpPr/>
      </dsp:nvSpPr>
      <dsp:spPr>
        <a:xfrm>
          <a:off x="2958932" y="0"/>
          <a:ext cx="1373585" cy="531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That same Linux B1 instance can be secured with virtual networking</a:t>
          </a:r>
          <a:endParaRPr lang="en-US" sz="1300" kern="1200"/>
        </a:p>
      </dsp:txBody>
      <dsp:txXfrm>
        <a:off x="2958932" y="0"/>
        <a:ext cx="1373585" cy="1593590"/>
      </dsp:txXfrm>
    </dsp:sp>
    <dsp:sp modelId="{E9B9D721-A9EF-4A22-92C9-EDF760F7D8A1}">
      <dsp:nvSpPr>
        <dsp:cNvPr id="0" name=""/>
        <dsp:cNvSpPr/>
      </dsp:nvSpPr>
      <dsp:spPr>
        <a:xfrm>
          <a:off x="3096290" y="1593590"/>
          <a:ext cx="1098868" cy="3452778"/>
        </a:xfrm>
        <a:prstGeom prst="roundRect">
          <a:avLst>
            <a:gd name="adj" fmla="val 10000"/>
          </a:avLst>
        </a:prstGeom>
        <a:solidFill>
          <a:schemeClr val="accent2">
            <a:hueOff val="17447"/>
            <a:satOff val="7489"/>
            <a:lumOff val="-21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Secure inbound traffic with a Private Endpoint | Secure outbound traffic by connecting to your virtual network</a:t>
          </a:r>
        </a:p>
      </dsp:txBody>
      <dsp:txXfrm>
        <a:off x="3128475" y="1625775"/>
        <a:ext cx="1034498" cy="3388408"/>
      </dsp:txXfrm>
    </dsp:sp>
    <dsp:sp modelId="{E538F1F2-FF88-43EE-858C-C5C7D3793759}">
      <dsp:nvSpPr>
        <dsp:cNvPr id="0" name=""/>
        <dsp:cNvSpPr/>
      </dsp:nvSpPr>
      <dsp:spPr>
        <a:xfrm>
          <a:off x="4435536" y="0"/>
          <a:ext cx="1373585" cy="531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Unbeatably easy and responsive local dev loop</a:t>
          </a:r>
        </a:p>
      </dsp:txBody>
      <dsp:txXfrm>
        <a:off x="4435536" y="0"/>
        <a:ext cx="1373585" cy="1593590"/>
      </dsp:txXfrm>
    </dsp:sp>
    <dsp:sp modelId="{546BFC3B-5DB7-418A-9208-FAD80262C23C}">
      <dsp:nvSpPr>
        <dsp:cNvPr id="0" name=""/>
        <dsp:cNvSpPr/>
      </dsp:nvSpPr>
      <dsp:spPr>
        <a:xfrm>
          <a:off x="4572895" y="1594044"/>
          <a:ext cx="1098868" cy="1043588"/>
        </a:xfrm>
        <a:prstGeom prst="roundRect">
          <a:avLst>
            <a:gd name="adj" fmla="val 10000"/>
          </a:avLst>
        </a:prstGeom>
        <a:solidFill>
          <a:schemeClr val="accent2">
            <a:hueOff val="20936"/>
            <a:satOff val="8987"/>
            <a:lumOff val="-25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One-click publishing (both Windows and Linux) available in Visual Studio and VSCode</a:t>
          </a:r>
        </a:p>
      </dsp:txBody>
      <dsp:txXfrm>
        <a:off x="4603461" y="1624610"/>
        <a:ext cx="1037736" cy="982456"/>
      </dsp:txXfrm>
    </dsp:sp>
    <dsp:sp modelId="{CA14B59D-A546-412C-A376-1F462BA7224E}">
      <dsp:nvSpPr>
        <dsp:cNvPr id="0" name=""/>
        <dsp:cNvSpPr/>
      </dsp:nvSpPr>
      <dsp:spPr>
        <a:xfrm>
          <a:off x="4572895" y="2798184"/>
          <a:ext cx="1098868" cy="1043588"/>
        </a:xfrm>
        <a:prstGeom prst="roundRect">
          <a:avLst>
            <a:gd name="adj" fmla="val 10000"/>
          </a:avLst>
        </a:prstGeom>
        <a:solidFill>
          <a:schemeClr val="accent2">
            <a:hueOff val="24425"/>
            <a:satOff val="10485"/>
            <a:lumOff val="-294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Iterate on your dev box </a:t>
          </a:r>
          <a:r>
            <a:rPr lang="en-US" sz="900" kern="1200">
              <a:sym typeface="Wingdings" panose="05000000000000000000" pitchFamily="2" charset="2"/>
            </a:rPr>
            <a:t> right-click publish to App Service  changes are live immediately after publishing</a:t>
          </a:r>
        </a:p>
      </dsp:txBody>
      <dsp:txXfrm>
        <a:off x="4603461" y="2828750"/>
        <a:ext cx="1037736" cy="982456"/>
      </dsp:txXfrm>
    </dsp:sp>
    <dsp:sp modelId="{AD805B93-451A-4672-B977-2AFBFE3262BA}">
      <dsp:nvSpPr>
        <dsp:cNvPr id="0" name=""/>
        <dsp:cNvSpPr/>
      </dsp:nvSpPr>
      <dsp:spPr>
        <a:xfrm>
          <a:off x="4572895" y="4002325"/>
          <a:ext cx="1098868" cy="1043588"/>
        </a:xfrm>
        <a:prstGeom prst="roundRect">
          <a:avLst>
            <a:gd name="adj" fmla="val 10000"/>
          </a:avLst>
        </a:prstGeom>
        <a:solidFill>
          <a:schemeClr val="accent2">
            <a:hueOff val="27915"/>
            <a:satOff val="11983"/>
            <a:lumOff val="-336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Natural equivalence to traditional web server farms - all VMs point at a common website file content share</a:t>
          </a:r>
          <a:endParaRPr lang="en-US" sz="900" kern="1200">
            <a:sym typeface="Wingdings" panose="05000000000000000000" pitchFamily="2" charset="2"/>
          </a:endParaRPr>
        </a:p>
      </dsp:txBody>
      <dsp:txXfrm>
        <a:off x="4603461" y="4032891"/>
        <a:ext cx="1037736" cy="982456"/>
      </dsp:txXfrm>
    </dsp:sp>
    <dsp:sp modelId="{4C4C6FC6-E4CD-4A09-807C-CE26CD2F5F5E}">
      <dsp:nvSpPr>
        <dsp:cNvPr id="0" name=""/>
        <dsp:cNvSpPr/>
      </dsp:nvSpPr>
      <dsp:spPr>
        <a:xfrm>
          <a:off x="5912141" y="0"/>
          <a:ext cx="1373585" cy="531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Great CI/CD support with native integration for Azure DevOps, GitHub and GitHub Actions</a:t>
          </a:r>
        </a:p>
      </dsp:txBody>
      <dsp:txXfrm>
        <a:off x="5912141" y="0"/>
        <a:ext cx="1373585" cy="1593590"/>
      </dsp:txXfrm>
    </dsp:sp>
    <dsp:sp modelId="{6FCF54DF-9C88-4856-ACE6-81B499C50897}">
      <dsp:nvSpPr>
        <dsp:cNvPr id="0" name=""/>
        <dsp:cNvSpPr/>
      </dsp:nvSpPr>
      <dsp:spPr>
        <a:xfrm>
          <a:off x="6049500" y="1593590"/>
          <a:ext cx="1098868" cy="3452778"/>
        </a:xfrm>
        <a:prstGeom prst="roundRect">
          <a:avLst>
            <a:gd name="adj" fmla="val 10000"/>
          </a:avLst>
        </a:prstGeom>
        <a:solidFill>
          <a:schemeClr val="accent2">
            <a:hueOff val="31404"/>
            <a:satOff val="13481"/>
            <a:lumOff val="-378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Built-in Deployment Slots enable the familiar dev -&gt; test -&gt; staging -&gt; production model</a:t>
          </a:r>
        </a:p>
      </dsp:txBody>
      <dsp:txXfrm>
        <a:off x="6081685" y="1625775"/>
        <a:ext cx="1034498" cy="3388408"/>
      </dsp:txXfrm>
    </dsp:sp>
    <dsp:sp modelId="{D19F29B6-6FC4-4681-9FA7-61DEBE86B772}">
      <dsp:nvSpPr>
        <dsp:cNvPr id="0" name=""/>
        <dsp:cNvSpPr/>
      </dsp:nvSpPr>
      <dsp:spPr>
        <a:xfrm>
          <a:off x="7388746" y="0"/>
          <a:ext cx="1373585" cy="531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Scaling is highly simplified</a:t>
          </a:r>
        </a:p>
      </dsp:txBody>
      <dsp:txXfrm>
        <a:off x="7388746" y="0"/>
        <a:ext cx="1373585" cy="1593590"/>
      </dsp:txXfrm>
    </dsp:sp>
    <dsp:sp modelId="{168CCE54-A962-4FB3-B08E-50D236B2DA3B}">
      <dsp:nvSpPr>
        <dsp:cNvPr id="0" name=""/>
        <dsp:cNvSpPr/>
      </dsp:nvSpPr>
      <dsp:spPr>
        <a:xfrm>
          <a:off x="7526104" y="1595146"/>
          <a:ext cx="1098868" cy="1601630"/>
        </a:xfrm>
        <a:prstGeom prst="roundRect">
          <a:avLst>
            <a:gd name="adj" fmla="val 10000"/>
          </a:avLst>
        </a:prstGeom>
        <a:solidFill>
          <a:schemeClr val="accent2">
            <a:hueOff val="34893"/>
            <a:satOff val="14979"/>
            <a:lumOff val="-420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Manual scale-out is easy – just add more instances and the platform automatically scales your app onto the additional instances</a:t>
          </a:r>
        </a:p>
      </dsp:txBody>
      <dsp:txXfrm>
        <a:off x="7558289" y="1627331"/>
        <a:ext cx="1034498" cy="1537260"/>
      </dsp:txXfrm>
    </dsp:sp>
    <dsp:sp modelId="{B70D49C6-FFDB-4BC6-93B8-CE3B60C79BD7}">
      <dsp:nvSpPr>
        <dsp:cNvPr id="0" name=""/>
        <dsp:cNvSpPr/>
      </dsp:nvSpPr>
      <dsp:spPr>
        <a:xfrm>
          <a:off x="7526104" y="3443181"/>
          <a:ext cx="1098868" cy="1601630"/>
        </a:xfrm>
        <a:prstGeom prst="roundRect">
          <a:avLst>
            <a:gd name="adj" fmla="val 10000"/>
          </a:avLst>
        </a:prstGeom>
        <a:solidFill>
          <a:schemeClr val="accent2">
            <a:hueOff val="38383"/>
            <a:satOff val="16476"/>
            <a:lumOff val="-46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Automated scale-out options:  Azure Auto-scale and more recently App Service Automatic Scaling</a:t>
          </a:r>
        </a:p>
      </dsp:txBody>
      <dsp:txXfrm>
        <a:off x="7558289" y="3475366"/>
        <a:ext cx="1034498" cy="1537260"/>
      </dsp:txXfrm>
    </dsp:sp>
    <dsp:sp modelId="{4A690ABF-DF76-4A1B-82C5-1CE2A1F4F512}">
      <dsp:nvSpPr>
        <dsp:cNvPr id="0" name=""/>
        <dsp:cNvSpPr/>
      </dsp:nvSpPr>
      <dsp:spPr>
        <a:xfrm>
          <a:off x="8865350" y="0"/>
          <a:ext cx="1373585" cy="531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Minimal-to-no infrastructure management required</a:t>
          </a:r>
        </a:p>
      </dsp:txBody>
      <dsp:txXfrm>
        <a:off x="8865350" y="0"/>
        <a:ext cx="1373585" cy="1593590"/>
      </dsp:txXfrm>
    </dsp:sp>
    <dsp:sp modelId="{029EAF80-E062-43E6-B57D-DBDC871BAA14}">
      <dsp:nvSpPr>
        <dsp:cNvPr id="0" name=""/>
        <dsp:cNvSpPr/>
      </dsp:nvSpPr>
      <dsp:spPr>
        <a:xfrm>
          <a:off x="9002709" y="1595146"/>
          <a:ext cx="1098868" cy="1601630"/>
        </a:xfrm>
        <a:prstGeom prst="roundRect">
          <a:avLst>
            <a:gd name="adj" fmla="val 10000"/>
          </a:avLst>
        </a:prstGeom>
        <a:solidFill>
          <a:schemeClr val="accent2">
            <a:hueOff val="41872"/>
            <a:satOff val="17974"/>
            <a:lumOff val="-504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No need to configure cluster infrastructure like ingress controllers, CoreDNS, load balancers, etc…</a:t>
          </a:r>
        </a:p>
      </dsp:txBody>
      <dsp:txXfrm>
        <a:off x="9034894" y="1627331"/>
        <a:ext cx="1034498" cy="1537260"/>
      </dsp:txXfrm>
    </dsp:sp>
    <dsp:sp modelId="{FF128FAE-92AC-4F6E-9EEB-CB54DA68623F}">
      <dsp:nvSpPr>
        <dsp:cNvPr id="0" name=""/>
        <dsp:cNvSpPr/>
      </dsp:nvSpPr>
      <dsp:spPr>
        <a:xfrm>
          <a:off x="9002709" y="3443181"/>
          <a:ext cx="1098868" cy="1601630"/>
        </a:xfrm>
        <a:prstGeom prst="roundRect">
          <a:avLst>
            <a:gd name="adj" fmla="val 10000"/>
          </a:avLst>
        </a:prstGeom>
        <a:solidFill>
          <a:schemeClr val="accent2">
            <a:hueOff val="45361"/>
            <a:satOff val="19472"/>
            <a:lumOff val="-546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Virtual network integration is the main infra decision customers still manage</a:t>
          </a:r>
        </a:p>
      </dsp:txBody>
      <dsp:txXfrm>
        <a:off x="9034894" y="3475366"/>
        <a:ext cx="1034498" cy="1537260"/>
      </dsp:txXfrm>
    </dsp:sp>
    <dsp:sp modelId="{639A1451-441F-48C5-9F63-EE9E35F7AAC2}">
      <dsp:nvSpPr>
        <dsp:cNvPr id="0" name=""/>
        <dsp:cNvSpPr/>
      </dsp:nvSpPr>
      <dsp:spPr>
        <a:xfrm>
          <a:off x="10341955" y="0"/>
          <a:ext cx="1373585" cy="53119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Platform automatically &amp; seamlessly handles occurrences of underlying infrastructure hiccups</a:t>
          </a:r>
        </a:p>
      </dsp:txBody>
      <dsp:txXfrm>
        <a:off x="10341955" y="0"/>
        <a:ext cx="1373585" cy="1593590"/>
      </dsp:txXfrm>
    </dsp:sp>
    <dsp:sp modelId="{FDFF195F-B2BE-4FC3-885C-2169099C2226}">
      <dsp:nvSpPr>
        <dsp:cNvPr id="0" name=""/>
        <dsp:cNvSpPr/>
      </dsp:nvSpPr>
      <dsp:spPr>
        <a:xfrm>
          <a:off x="10479313" y="1593590"/>
          <a:ext cx="1098868" cy="3452778"/>
        </a:xfrm>
        <a:prstGeom prst="roundRect">
          <a:avLst>
            <a:gd name="adj" fmla="val 10000"/>
          </a:avLst>
        </a:prstGeom>
        <a:solidFill>
          <a:schemeClr val="accent2">
            <a:hueOff val="48851"/>
            <a:satOff val="20970"/>
            <a:lumOff val="-588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Self-service </a:t>
          </a:r>
          <a:r>
            <a:rPr lang="en-US" sz="900" i="1" kern="1200"/>
            <a:t>iisreset</a:t>
          </a:r>
          <a:r>
            <a:rPr lang="en-US" sz="900" kern="1200"/>
            <a:t> and </a:t>
          </a:r>
          <a:r>
            <a:rPr lang="en-US" sz="900" i="1" kern="1200"/>
            <a:t>systemctl restart</a:t>
          </a:r>
          <a:r>
            <a:rPr lang="en-US" sz="900" kern="1200"/>
            <a:t> equivalents also available using </a:t>
          </a:r>
          <a:r>
            <a:rPr lang="en-US" sz="900" kern="1200">
              <a:hlinkClick xmlns:r="http://schemas.openxmlformats.org/officeDocument/2006/relationships" r:id="rId1"/>
            </a:rPr>
            <a:t>Auto-Heal</a:t>
          </a:r>
          <a:endParaRPr lang="en-US" sz="900" kern="1200"/>
        </a:p>
      </dsp:txBody>
      <dsp:txXfrm>
        <a:off x="10511498" y="1625775"/>
        <a:ext cx="1034498" cy="3388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F8AB2-84A6-41FD-8E3A-352EEAD9B6FC}">
      <dsp:nvSpPr>
        <dsp:cNvPr id="0" name=""/>
        <dsp:cNvSpPr/>
      </dsp:nvSpPr>
      <dsp:spPr>
        <a:xfrm>
          <a:off x="746421" y="83500"/>
          <a:ext cx="944214" cy="9442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9444F-7A0F-4549-95DF-4603A70680CC}">
      <dsp:nvSpPr>
        <dsp:cNvPr id="0" name=""/>
        <dsp:cNvSpPr/>
      </dsp:nvSpPr>
      <dsp:spPr>
        <a:xfrm>
          <a:off x="944706" y="281785"/>
          <a:ext cx="547644" cy="547644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CBD6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4702A-DA7F-45D8-AEA7-3B07CADAA0B1}">
      <dsp:nvSpPr>
        <dsp:cNvPr id="0" name=""/>
        <dsp:cNvSpPr/>
      </dsp:nvSpPr>
      <dsp:spPr>
        <a:xfrm>
          <a:off x="1892967" y="83500"/>
          <a:ext cx="2225647" cy="94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Logging</a:t>
          </a:r>
          <a:endParaRPr lang="en-US" sz="2400" kern="1200" dirty="0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sp:txBody>
      <dsp:txXfrm>
        <a:off x="1892967" y="83500"/>
        <a:ext cx="2225647" cy="944214"/>
      </dsp:txXfrm>
    </dsp:sp>
    <dsp:sp modelId="{9FD45458-EF94-419E-ACE7-2562BD2BBC2B}">
      <dsp:nvSpPr>
        <dsp:cNvPr id="0" name=""/>
        <dsp:cNvSpPr/>
      </dsp:nvSpPr>
      <dsp:spPr>
        <a:xfrm>
          <a:off x="4506417" y="83500"/>
          <a:ext cx="944214" cy="9442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BD6514-CAAB-4A3F-A8E0-9B54E9FDE69B}">
      <dsp:nvSpPr>
        <dsp:cNvPr id="0" name=""/>
        <dsp:cNvSpPr/>
      </dsp:nvSpPr>
      <dsp:spPr>
        <a:xfrm>
          <a:off x="4704702" y="281785"/>
          <a:ext cx="547644" cy="547644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rgbClr val="CBD6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35727-AE71-4E9C-BAB4-3B0A22BAF226}">
      <dsp:nvSpPr>
        <dsp:cNvPr id="0" name=""/>
        <dsp:cNvSpPr/>
      </dsp:nvSpPr>
      <dsp:spPr>
        <a:xfrm>
          <a:off x="5652963" y="83500"/>
          <a:ext cx="2225647" cy="94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Telemetry / APM</a:t>
          </a:r>
          <a:endParaRPr lang="en-US" sz="2400" kern="1200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sp:txBody>
      <dsp:txXfrm>
        <a:off x="5652963" y="83500"/>
        <a:ext cx="2225647" cy="944214"/>
      </dsp:txXfrm>
    </dsp:sp>
    <dsp:sp modelId="{634C28D9-700E-4E5B-A94F-E5F9A64DB33B}">
      <dsp:nvSpPr>
        <dsp:cNvPr id="0" name=""/>
        <dsp:cNvSpPr/>
      </dsp:nvSpPr>
      <dsp:spPr>
        <a:xfrm>
          <a:off x="746421" y="1800350"/>
          <a:ext cx="944214" cy="9442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F592E-90B8-445B-854C-0954B829E342}">
      <dsp:nvSpPr>
        <dsp:cNvPr id="0" name=""/>
        <dsp:cNvSpPr/>
      </dsp:nvSpPr>
      <dsp:spPr>
        <a:xfrm>
          <a:off x="944706" y="1998635"/>
          <a:ext cx="547644" cy="547644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rgbClr val="CBD6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FD26E-33AF-4B05-9FFD-917D0E794E1A}">
      <dsp:nvSpPr>
        <dsp:cNvPr id="0" name=""/>
        <dsp:cNvSpPr/>
      </dsp:nvSpPr>
      <dsp:spPr>
        <a:xfrm>
          <a:off x="1892967" y="1800350"/>
          <a:ext cx="2225647" cy="94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Monitoring</a:t>
          </a:r>
          <a:endParaRPr lang="en-US" sz="2400" kern="1200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sp:txBody>
      <dsp:txXfrm>
        <a:off x="1892967" y="1800350"/>
        <a:ext cx="2225647" cy="944214"/>
      </dsp:txXfrm>
    </dsp:sp>
    <dsp:sp modelId="{A860130B-1C9C-4321-82DA-FDDC97C10324}">
      <dsp:nvSpPr>
        <dsp:cNvPr id="0" name=""/>
        <dsp:cNvSpPr/>
      </dsp:nvSpPr>
      <dsp:spPr>
        <a:xfrm>
          <a:off x="4506417" y="1800350"/>
          <a:ext cx="944214" cy="9442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57D00-4C3B-40CC-B6AF-0B9FF4A48E7F}">
      <dsp:nvSpPr>
        <dsp:cNvPr id="0" name=""/>
        <dsp:cNvSpPr/>
      </dsp:nvSpPr>
      <dsp:spPr>
        <a:xfrm>
          <a:off x="4704702" y="1998635"/>
          <a:ext cx="547644" cy="547644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CBD6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FF232-05EA-4817-B2CF-EDEEDB96221F}">
      <dsp:nvSpPr>
        <dsp:cNvPr id="0" name=""/>
        <dsp:cNvSpPr/>
      </dsp:nvSpPr>
      <dsp:spPr>
        <a:xfrm>
          <a:off x="5652963" y="1800350"/>
          <a:ext cx="2225647" cy="94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Deployment / CI/CD</a:t>
          </a:r>
          <a:endParaRPr lang="en-US" sz="2400" kern="1200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sp:txBody>
      <dsp:txXfrm>
        <a:off x="5652963" y="1800350"/>
        <a:ext cx="2225647" cy="944214"/>
      </dsp:txXfrm>
    </dsp:sp>
    <dsp:sp modelId="{B3D069D2-957A-4BA4-8D4A-3717661467E0}">
      <dsp:nvSpPr>
        <dsp:cNvPr id="0" name=""/>
        <dsp:cNvSpPr/>
      </dsp:nvSpPr>
      <dsp:spPr>
        <a:xfrm>
          <a:off x="746421" y="3517200"/>
          <a:ext cx="944214" cy="9442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349FF-76D0-46D9-B1B5-5A172535493D}">
      <dsp:nvSpPr>
        <dsp:cNvPr id="0" name=""/>
        <dsp:cNvSpPr/>
      </dsp:nvSpPr>
      <dsp:spPr>
        <a:xfrm>
          <a:off x="944706" y="3715485"/>
          <a:ext cx="547644" cy="547644"/>
        </a:xfrm>
        <a:prstGeom prst="rect">
          <a:avLst/>
        </a:prstGeom>
        <a:blipFill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CBD6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B1820-3D4A-4330-AE5A-805657D63069}">
      <dsp:nvSpPr>
        <dsp:cNvPr id="0" name=""/>
        <dsp:cNvSpPr/>
      </dsp:nvSpPr>
      <dsp:spPr>
        <a:xfrm>
          <a:off x="1892967" y="3517200"/>
          <a:ext cx="2225647" cy="94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IIS app pool customization</a:t>
          </a:r>
          <a:endParaRPr lang="en-US" sz="2400" kern="1200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sp:txBody>
      <dsp:txXfrm>
        <a:off x="1892967" y="3517200"/>
        <a:ext cx="2225647" cy="944214"/>
      </dsp:txXfrm>
    </dsp:sp>
    <dsp:sp modelId="{50E7006B-120D-4EBC-922B-9AA098854594}">
      <dsp:nvSpPr>
        <dsp:cNvPr id="0" name=""/>
        <dsp:cNvSpPr/>
      </dsp:nvSpPr>
      <dsp:spPr>
        <a:xfrm>
          <a:off x="4506417" y="3517200"/>
          <a:ext cx="944214" cy="9442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0961E-57C9-4C17-9DAE-3EC755FFB342}">
      <dsp:nvSpPr>
        <dsp:cNvPr id="0" name=""/>
        <dsp:cNvSpPr/>
      </dsp:nvSpPr>
      <dsp:spPr>
        <a:xfrm>
          <a:off x="4704702" y="3715485"/>
          <a:ext cx="547644" cy="547644"/>
        </a:xfrm>
        <a:prstGeom prst="rect">
          <a:avLst/>
        </a:prstGeom>
        <a:blipFill>
          <a:blip xmlns:r="http://schemas.openxmlformats.org/officeDocument/2006/relationships"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CBD6E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845DB-2C60-48E9-8646-6C6FB8AB4DCB}">
      <dsp:nvSpPr>
        <dsp:cNvPr id="0" name=""/>
        <dsp:cNvSpPr/>
      </dsp:nvSpPr>
      <dsp:spPr>
        <a:xfrm>
          <a:off x="5652963" y="3517200"/>
          <a:ext cx="2225647" cy="944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solidFill>
                <a:schemeClr val="tx2"/>
              </a:solidFill>
              <a:latin typeface="Space Grotesk" pitchFamily="2" charset="0"/>
              <a:cs typeface="Space Grotesk" pitchFamily="2" charset="0"/>
            </a:rPr>
            <a:t>Debugging techniques</a:t>
          </a:r>
          <a:endParaRPr lang="en-US" sz="2400" kern="1200">
            <a:solidFill>
              <a:schemeClr val="tx2"/>
            </a:solidFill>
            <a:latin typeface="Space Grotesk" pitchFamily="2" charset="0"/>
            <a:cs typeface="Space Grotesk" pitchFamily="2" charset="0"/>
          </a:endParaRPr>
        </a:p>
      </dsp:txBody>
      <dsp:txXfrm>
        <a:off x="5652963" y="3517200"/>
        <a:ext cx="2225647" cy="944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419189">
              <a:spcAft>
                <a:spcPts val="517"/>
              </a:spcAft>
              <a:defRPr/>
            </a:pPr>
            <a:endParaRPr lang="en-US" b="0" i="0" dirty="0">
              <a:solidFill>
                <a:srgbClr val="111111"/>
              </a:solidFill>
              <a:effectLst/>
              <a:latin typeface="-apple-system"/>
              <a:cs typeface="Calibri" panose="020F0502020204030204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419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41877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419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419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12/8/2023 3:38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419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419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52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419189">
              <a:spcAft>
                <a:spcPts val="517"/>
              </a:spcAft>
              <a:defRPr/>
            </a:pPr>
            <a:endParaRPr lang="en-US" b="0" i="0" dirty="0">
              <a:solidFill>
                <a:srgbClr val="111111"/>
              </a:solidFill>
              <a:effectLst/>
              <a:latin typeface="-apple-system"/>
              <a:cs typeface="Calibri" panose="020F0502020204030204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1419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41877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1419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419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12/8/2023 3:38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419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419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40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17EA5-3AF2-4FED-8323-7D57325BDF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325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12/8/2023 3:38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63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12/8/2023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7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b="1" kern="1200" spc="0" baseline="0" dirty="0">
              <a:solidFill>
                <a:srgbClr val="0078D4"/>
              </a:solidFill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69AD-D82C-4782-9A38-CE03BA09F4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0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12D2280-CCB6-DDB2-FEFC-213F2DD93E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67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80" r:id="rId4"/>
    <p:sldLayoutId id="2147483678" r:id="rId5"/>
    <p:sldLayoutId id="2147483670" r:id="rId6"/>
    <p:sldLayoutId id="214748370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github.io/AppService/2020/09/29/Security-for-Windows-containers-using-Hyper-V-Isolation.html#:~:text=Hyper-V%20isolation%20effectively%20gives%20each%20container%20its%20own,isolation%20which%20shares%20the%20kernel%20with%20other%20containers.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app-service/migration-tools/" TargetMode="External"/><Relationship Id="rId7" Type="http://schemas.openxmlformats.org/officeDocument/2006/relationships/hyperlink" Target="https://techcommunity.microsoft.com/t5/apps-on-azure-blog/checklist-for-migrating-web-apps-to-app-service/ba-p/3810991" TargetMode="External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89058-6A6E-B52E-5A02-15274A1893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28317" y="260253"/>
            <a:ext cx="7335363" cy="5540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Operational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B92DA2-0A4D-B22A-E299-FE1D09BEB7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469287"/>
              </p:ext>
            </p:extLst>
          </p:nvPr>
        </p:nvGraphicFramePr>
        <p:xfrm>
          <a:off x="1783483" y="1775813"/>
          <a:ext cx="8625033" cy="4544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9028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0580-6DD7-495E-92DB-7D39C940D3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7569" y="241306"/>
            <a:ext cx="11816862" cy="1170851"/>
          </a:xfrm>
        </p:spPr>
        <p:txBody>
          <a:bodyPr wrap="square" anchor="ctr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Why host apps in Windows Containers on Azure App Service?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68A18-F21E-66F5-45EB-8F59A417068B}"/>
              </a:ext>
            </a:extLst>
          </p:cNvPr>
          <p:cNvSpPr txBox="1"/>
          <p:nvPr/>
        </p:nvSpPr>
        <p:spPr>
          <a:xfrm>
            <a:off x="87982" y="1711146"/>
            <a:ext cx="1181686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Customers choose to deploy applications in Windows Containers for a variety of reasons, including but not limited to:</a:t>
            </a:r>
          </a:p>
          <a:p>
            <a:pPr algn="l"/>
            <a:endParaRPr lang="en-US" sz="1600" b="0" i="0" dirty="0">
              <a:solidFill>
                <a:schemeClr val="tx2"/>
              </a:solidFill>
              <a:effectLst/>
              <a:latin typeface="Space Grotesk" pitchFamily="2" charset="0"/>
              <a:cs typeface="Space Grotesk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Company policy 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– some customers require all applications to be deployed as containers for policy and consistency requirements.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2"/>
              </a:solidFill>
              <a:effectLst/>
              <a:latin typeface="Space Grotesk" pitchFamily="2" charset="0"/>
              <a:cs typeface="Space Grotesk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Applications with dependencies 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– deploying an application in a Windows Container enables developers to bring along dependencies such as custom fonts, cultures, and GAC deployed assemblies.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2"/>
              </a:solidFill>
              <a:effectLst/>
              <a:latin typeface="Space Grotesk" pitchFamily="2" charset="0"/>
              <a:cs typeface="Space Grotesk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Migration from on-premises to PaaS 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– some customers choose to move to containers as part of their migration strategy, and further take advantage of the many productivity benefits of Azure App Service.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chemeClr val="tx2"/>
              </a:solidFill>
              <a:effectLst/>
              <a:latin typeface="Space Grotesk" pitchFamily="2" charset="0"/>
              <a:cs typeface="Space Grotesk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Relaxed security restrictions 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– when deploying a containerized application, the Windows Container is an isolation and security boundary.  All Windows Containers in Azure App Service are hosted in </a:t>
            </a:r>
            <a:r>
              <a:rPr lang="en-US" sz="1600" b="0" i="0" u="sng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Hyper-V Isolation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Space Grotesk" pitchFamily="2" charset="0"/>
                <a:cs typeface="Space Grotesk" pitchFamily="2" charset="0"/>
              </a:rPr>
              <a:t>.  As a result, calls to libraries that would normally be blocked by Azure App Service will instead succeed when running inside a Windows Container.  For example, many PDF generation libraries make calls to graphics device interface (GDI) APIs, within a Windows container these calls will succeed.</a:t>
            </a:r>
          </a:p>
        </p:txBody>
      </p:sp>
    </p:spTree>
    <p:extLst>
      <p:ext uri="{BB962C8B-B14F-4D97-AF65-F5344CB8AC3E}">
        <p14:creationId xmlns:p14="http://schemas.microsoft.com/office/powerpoint/2010/main" val="34760571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endParaRPr lang="en-US" dirty="0"/>
          </a:p>
          <a:p>
            <a:pPr marL="0" indent="0">
              <a:spcBef>
                <a:spcPts val="3000"/>
              </a:spcBef>
              <a:buNone/>
            </a:pPr>
            <a:br>
              <a:rPr lang="en-US" dirty="0"/>
            </a:br>
            <a:r>
              <a:rPr lang="en-US" dirty="0"/>
              <a:t>App Service </a:t>
            </a:r>
            <a:r>
              <a:rPr lang="en-US"/>
              <a:t>Migration Tools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>
                <a:hlinkClick r:id="rId3"/>
              </a:rPr>
              <a:t>Azure </a:t>
            </a:r>
            <a:r>
              <a:rPr lang="en-US" dirty="0">
                <a:hlinkClick r:id="rId3"/>
              </a:rPr>
              <a:t>App Service migration tools | Microsoft Azure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E94C9D-FDEA-30F9-6F86-AC2DCBBDD74B}"/>
              </a:ext>
            </a:extLst>
          </p:cNvPr>
          <p:cNvSpPr txBox="1"/>
          <p:nvPr/>
        </p:nvSpPr>
        <p:spPr>
          <a:xfrm>
            <a:off x="533400" y="2802413"/>
            <a:ext cx="818605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Migration Checklist\Guidance - Blog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hlinkClick r:id="rId7"/>
              </a:rPr>
              <a:t>Checklist for Migrating Web Apps to App Service (microsoft.com)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17" y="1239475"/>
            <a:ext cx="10284823" cy="2852737"/>
          </a:xfrm>
        </p:spPr>
        <p:txBody>
          <a:bodyPr/>
          <a:lstStyle/>
          <a:p>
            <a:r>
              <a:rPr lang="en-US" dirty="0"/>
              <a:t>From Zero to Hero Quickly Migrate Web Apps with Azure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Gaurav Seth,</a:t>
            </a:r>
          </a:p>
          <a:p>
            <a: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Product Manager, Azure App Service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DA6EA38-BBBE-44BE-B5A8-65DF9AB5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Why migrate to Azure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AFB2965-3303-A521-6837-689AFD71051D}"/>
              </a:ext>
            </a:extLst>
          </p:cNvPr>
          <p:cNvSpPr txBox="1">
            <a:spLocks/>
          </p:cNvSpPr>
          <p:nvPr/>
        </p:nvSpPr>
        <p:spPr>
          <a:xfrm>
            <a:off x="1232943" y="1079532"/>
            <a:ext cx="98035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Azure supports all approaches and business priorities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53787D-61EA-3D4E-AE72-4CDFAEFA7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322" y="2562010"/>
            <a:ext cx="10479356" cy="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0">
                  <a:schemeClr val="accent1"/>
                </a:gs>
                <a:gs pos="41000">
                  <a:srgbClr val="50E6FF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headEnd type="arrow" w="lg" len="med"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7460DAF-2B3A-C34A-B6EB-EFDE8D48D0E1}"/>
              </a:ext>
            </a:extLst>
          </p:cNvPr>
          <p:cNvSpPr txBox="1"/>
          <p:nvPr/>
        </p:nvSpPr>
        <p:spPr>
          <a:xfrm>
            <a:off x="1309016" y="1987293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Control</a:t>
            </a:r>
          </a:p>
        </p:txBody>
      </p:sp>
      <p:grpSp>
        <p:nvGrpSpPr>
          <p:cNvPr id="124" name="consistency" descr="consistency">
            <a:extLst>
              <a:ext uri="{FF2B5EF4-FFF2-40B4-BE49-F238E27FC236}">
                <a16:creationId xmlns:a16="http://schemas.microsoft.com/office/drawing/2014/main" id="{E92BBD30-F859-074F-B7E3-D5370B1AFB36}"/>
              </a:ext>
            </a:extLst>
          </p:cNvPr>
          <p:cNvGrpSpPr/>
          <p:nvPr/>
        </p:nvGrpSpPr>
        <p:grpSpPr>
          <a:xfrm>
            <a:off x="856322" y="1991614"/>
            <a:ext cx="392873" cy="391469"/>
            <a:chOff x="5422662" y="5746953"/>
            <a:chExt cx="435762" cy="434205"/>
          </a:xfrm>
        </p:grpSpPr>
        <p:sp>
          <p:nvSpPr>
            <p:cNvPr id="125" name="Freeform 841">
              <a:extLst>
                <a:ext uri="{FF2B5EF4-FFF2-40B4-BE49-F238E27FC236}">
                  <a16:creationId xmlns:a16="http://schemas.microsoft.com/office/drawing/2014/main" id="{A072F288-3278-284A-96A4-8FD1352AE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83" y="5815430"/>
              <a:ext cx="133841" cy="348609"/>
            </a:xfrm>
            <a:custGeom>
              <a:avLst/>
              <a:gdLst>
                <a:gd name="T0" fmla="*/ 116 w 116"/>
                <a:gd name="T1" fmla="*/ 133 h 304"/>
                <a:gd name="T2" fmla="*/ 60 w 116"/>
                <a:gd name="T3" fmla="*/ 0 h 304"/>
                <a:gd name="T4" fmla="*/ 46 w 116"/>
                <a:gd name="T5" fmla="*/ 14 h 304"/>
                <a:gd name="T6" fmla="*/ 48 w 116"/>
                <a:gd name="T7" fmla="*/ 16 h 304"/>
                <a:gd name="T8" fmla="*/ 83 w 116"/>
                <a:gd name="T9" fmla="*/ 68 h 304"/>
                <a:gd name="T10" fmla="*/ 96 w 116"/>
                <a:gd name="T11" fmla="*/ 133 h 304"/>
                <a:gd name="T12" fmla="*/ 83 w 116"/>
                <a:gd name="T13" fmla="*/ 197 h 304"/>
                <a:gd name="T14" fmla="*/ 47 w 116"/>
                <a:gd name="T15" fmla="*/ 250 h 304"/>
                <a:gd name="T16" fmla="*/ 19 w 116"/>
                <a:gd name="T17" fmla="*/ 273 h 304"/>
                <a:gd name="T18" fmla="*/ 5 w 116"/>
                <a:gd name="T19" fmla="*/ 255 h 304"/>
                <a:gd name="T20" fmla="*/ 0 w 116"/>
                <a:gd name="T21" fmla="*/ 299 h 304"/>
                <a:gd name="T22" fmla="*/ 43 w 116"/>
                <a:gd name="T23" fmla="*/ 304 h 304"/>
                <a:gd name="T24" fmla="*/ 31 w 116"/>
                <a:gd name="T25" fmla="*/ 289 h 304"/>
                <a:gd name="T26" fmla="*/ 116 w 116"/>
                <a:gd name="T27" fmla="*/ 13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04">
                  <a:moveTo>
                    <a:pt x="116" y="133"/>
                  </a:moveTo>
                  <a:cubicBezTo>
                    <a:pt x="116" y="81"/>
                    <a:pt x="94" y="33"/>
                    <a:pt x="60" y="0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4"/>
                    <a:pt x="47" y="15"/>
                    <a:pt x="48" y="16"/>
                  </a:cubicBezTo>
                  <a:cubicBezTo>
                    <a:pt x="63" y="31"/>
                    <a:pt x="75" y="49"/>
                    <a:pt x="83" y="68"/>
                  </a:cubicBezTo>
                  <a:cubicBezTo>
                    <a:pt x="92" y="89"/>
                    <a:pt x="96" y="111"/>
                    <a:pt x="96" y="133"/>
                  </a:cubicBezTo>
                  <a:cubicBezTo>
                    <a:pt x="96" y="155"/>
                    <a:pt x="91" y="177"/>
                    <a:pt x="83" y="197"/>
                  </a:cubicBezTo>
                  <a:cubicBezTo>
                    <a:pt x="74" y="217"/>
                    <a:pt x="62" y="235"/>
                    <a:pt x="47" y="250"/>
                  </a:cubicBezTo>
                  <a:cubicBezTo>
                    <a:pt x="39" y="259"/>
                    <a:pt x="29" y="266"/>
                    <a:pt x="19" y="273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3" y="304"/>
                    <a:pt x="43" y="304"/>
                    <a:pt x="43" y="304"/>
                  </a:cubicBezTo>
                  <a:cubicBezTo>
                    <a:pt x="31" y="289"/>
                    <a:pt x="31" y="289"/>
                    <a:pt x="31" y="289"/>
                  </a:cubicBezTo>
                  <a:cubicBezTo>
                    <a:pt x="82" y="255"/>
                    <a:pt x="116" y="198"/>
                    <a:pt x="116" y="13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7566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126" name="Freeform 842">
              <a:extLst>
                <a:ext uri="{FF2B5EF4-FFF2-40B4-BE49-F238E27FC236}">
                  <a16:creationId xmlns:a16="http://schemas.microsoft.com/office/drawing/2014/main" id="{BB12902A-44AA-454A-8686-10D4E8D5A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662" y="6009966"/>
              <a:ext cx="273908" cy="171192"/>
            </a:xfrm>
            <a:custGeom>
              <a:avLst/>
              <a:gdLst>
                <a:gd name="T0" fmla="*/ 232 w 238"/>
                <a:gd name="T1" fmla="*/ 124 h 148"/>
                <a:gd name="T2" fmla="*/ 192 w 238"/>
                <a:gd name="T3" fmla="*/ 128 h 148"/>
                <a:gd name="T4" fmla="*/ 192 w 238"/>
                <a:gd name="T5" fmla="*/ 128 h 148"/>
                <a:gd name="T6" fmla="*/ 127 w 238"/>
                <a:gd name="T7" fmla="*/ 115 h 148"/>
                <a:gd name="T8" fmla="*/ 75 w 238"/>
                <a:gd name="T9" fmla="*/ 80 h 148"/>
                <a:gd name="T10" fmla="*/ 41 w 238"/>
                <a:gd name="T11" fmla="*/ 30 h 148"/>
                <a:gd name="T12" fmla="*/ 61 w 238"/>
                <a:gd name="T13" fmla="*/ 26 h 148"/>
                <a:gd name="T14" fmla="*/ 26 w 238"/>
                <a:gd name="T15" fmla="*/ 0 h 148"/>
                <a:gd name="T16" fmla="*/ 0 w 238"/>
                <a:gd name="T17" fmla="*/ 36 h 148"/>
                <a:gd name="T18" fmla="*/ 20 w 238"/>
                <a:gd name="T19" fmla="*/ 33 h 148"/>
                <a:gd name="T20" fmla="*/ 192 w 238"/>
                <a:gd name="T21" fmla="*/ 148 h 148"/>
                <a:gd name="T22" fmla="*/ 192 w 238"/>
                <a:gd name="T23" fmla="*/ 148 h 148"/>
                <a:gd name="T24" fmla="*/ 238 w 238"/>
                <a:gd name="T25" fmla="*/ 143 h 148"/>
                <a:gd name="T26" fmla="*/ 232 w 238"/>
                <a:gd name="T27" fmla="*/ 12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148">
                  <a:moveTo>
                    <a:pt x="232" y="124"/>
                  </a:moveTo>
                  <a:cubicBezTo>
                    <a:pt x="219" y="127"/>
                    <a:pt x="206" y="128"/>
                    <a:pt x="192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70" y="128"/>
                    <a:pt x="148" y="124"/>
                    <a:pt x="127" y="115"/>
                  </a:cubicBezTo>
                  <a:cubicBezTo>
                    <a:pt x="108" y="107"/>
                    <a:pt x="90" y="95"/>
                    <a:pt x="75" y="80"/>
                  </a:cubicBezTo>
                  <a:cubicBezTo>
                    <a:pt x="60" y="65"/>
                    <a:pt x="49" y="48"/>
                    <a:pt x="41" y="30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8" y="100"/>
                    <a:pt x="114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208" y="148"/>
                    <a:pt x="223" y="146"/>
                    <a:pt x="238" y="143"/>
                  </a:cubicBezTo>
                  <a:lnTo>
                    <a:pt x="232" y="12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7566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127" name="Freeform 843">
              <a:extLst>
                <a:ext uri="{FF2B5EF4-FFF2-40B4-BE49-F238E27FC236}">
                  <a16:creationId xmlns:a16="http://schemas.microsoft.com/office/drawing/2014/main" id="{5EB76550-D70F-C445-BB34-B448F0FDD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444" y="5746953"/>
              <a:ext cx="325266" cy="216325"/>
            </a:xfrm>
            <a:custGeom>
              <a:avLst/>
              <a:gdLst>
                <a:gd name="T0" fmla="*/ 282 w 282"/>
                <a:gd name="T1" fmla="*/ 40 h 188"/>
                <a:gd name="T2" fmla="*/ 264 w 282"/>
                <a:gd name="T3" fmla="*/ 0 h 188"/>
                <a:gd name="T4" fmla="*/ 257 w 282"/>
                <a:gd name="T5" fmla="*/ 20 h 188"/>
                <a:gd name="T6" fmla="*/ 186 w 282"/>
                <a:gd name="T7" fmla="*/ 6 h 188"/>
                <a:gd name="T8" fmla="*/ 185 w 282"/>
                <a:gd name="T9" fmla="*/ 6 h 188"/>
                <a:gd name="T10" fmla="*/ 0 w 282"/>
                <a:gd name="T11" fmla="*/ 188 h 188"/>
                <a:gd name="T12" fmla="*/ 20 w 282"/>
                <a:gd name="T13" fmla="*/ 188 h 188"/>
                <a:gd name="T14" fmla="*/ 33 w 282"/>
                <a:gd name="T15" fmla="*/ 127 h 188"/>
                <a:gd name="T16" fmla="*/ 68 w 282"/>
                <a:gd name="T17" fmla="*/ 74 h 188"/>
                <a:gd name="T18" fmla="*/ 121 w 282"/>
                <a:gd name="T19" fmla="*/ 39 h 188"/>
                <a:gd name="T20" fmla="*/ 185 w 282"/>
                <a:gd name="T21" fmla="*/ 26 h 188"/>
                <a:gd name="T22" fmla="*/ 185 w 282"/>
                <a:gd name="T23" fmla="*/ 26 h 188"/>
                <a:gd name="T24" fmla="*/ 249 w 282"/>
                <a:gd name="T25" fmla="*/ 39 h 188"/>
                <a:gd name="T26" fmla="*/ 242 w 282"/>
                <a:gd name="T27" fmla="*/ 58 h 188"/>
                <a:gd name="T28" fmla="*/ 282 w 282"/>
                <a:gd name="T29" fmla="*/ 4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2" h="188">
                  <a:moveTo>
                    <a:pt x="282" y="4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57" y="20"/>
                    <a:pt x="257" y="20"/>
                    <a:pt x="257" y="20"/>
                  </a:cubicBezTo>
                  <a:cubicBezTo>
                    <a:pt x="235" y="11"/>
                    <a:pt x="211" y="6"/>
                    <a:pt x="186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84" y="6"/>
                    <a:pt x="2" y="87"/>
                    <a:pt x="0" y="188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67"/>
                    <a:pt x="24" y="146"/>
                    <a:pt x="33" y="127"/>
                  </a:cubicBezTo>
                  <a:cubicBezTo>
                    <a:pt x="41" y="107"/>
                    <a:pt x="53" y="90"/>
                    <a:pt x="68" y="74"/>
                  </a:cubicBezTo>
                  <a:cubicBezTo>
                    <a:pt x="83" y="59"/>
                    <a:pt x="101" y="47"/>
                    <a:pt x="121" y="39"/>
                  </a:cubicBezTo>
                  <a:cubicBezTo>
                    <a:pt x="141" y="30"/>
                    <a:pt x="163" y="26"/>
                    <a:pt x="185" y="26"/>
                  </a:cubicBezTo>
                  <a:cubicBezTo>
                    <a:pt x="185" y="26"/>
                    <a:pt x="185" y="26"/>
                    <a:pt x="185" y="26"/>
                  </a:cubicBezTo>
                  <a:cubicBezTo>
                    <a:pt x="208" y="26"/>
                    <a:pt x="229" y="30"/>
                    <a:pt x="249" y="39"/>
                  </a:cubicBezTo>
                  <a:cubicBezTo>
                    <a:pt x="242" y="58"/>
                    <a:pt x="242" y="58"/>
                    <a:pt x="242" y="58"/>
                  </a:cubicBezTo>
                  <a:lnTo>
                    <a:pt x="282" y="4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7566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128" name="Freeform 844">
              <a:extLst>
                <a:ext uri="{FF2B5EF4-FFF2-40B4-BE49-F238E27FC236}">
                  <a16:creationId xmlns:a16="http://schemas.microsoft.com/office/drawing/2014/main" id="{911E8798-A165-194A-8B33-303B5E41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8026" y="5810760"/>
              <a:ext cx="308146" cy="306590"/>
            </a:xfrm>
            <a:custGeom>
              <a:avLst/>
              <a:gdLst>
                <a:gd name="T0" fmla="*/ 267 w 267"/>
                <a:gd name="T1" fmla="*/ 153 h 267"/>
                <a:gd name="T2" fmla="*/ 267 w 267"/>
                <a:gd name="T3" fmla="*/ 114 h 267"/>
                <a:gd name="T4" fmla="*/ 239 w 267"/>
                <a:gd name="T5" fmla="*/ 114 h 267"/>
                <a:gd name="T6" fmla="*/ 222 w 267"/>
                <a:gd name="T7" fmla="*/ 73 h 267"/>
                <a:gd name="T8" fmla="*/ 242 w 267"/>
                <a:gd name="T9" fmla="*/ 53 h 267"/>
                <a:gd name="T10" fmla="*/ 215 w 267"/>
                <a:gd name="T11" fmla="*/ 25 h 267"/>
                <a:gd name="T12" fmla="*/ 195 w 267"/>
                <a:gd name="T13" fmla="*/ 45 h 267"/>
                <a:gd name="T14" fmla="*/ 153 w 267"/>
                <a:gd name="T15" fmla="*/ 28 h 267"/>
                <a:gd name="T16" fmla="*/ 153 w 267"/>
                <a:gd name="T17" fmla="*/ 0 h 267"/>
                <a:gd name="T18" fmla="*/ 114 w 267"/>
                <a:gd name="T19" fmla="*/ 0 h 267"/>
                <a:gd name="T20" fmla="*/ 114 w 267"/>
                <a:gd name="T21" fmla="*/ 28 h 267"/>
                <a:gd name="T22" fmla="*/ 73 w 267"/>
                <a:gd name="T23" fmla="*/ 45 h 267"/>
                <a:gd name="T24" fmla="*/ 53 w 267"/>
                <a:gd name="T25" fmla="*/ 25 h 267"/>
                <a:gd name="T26" fmla="*/ 25 w 267"/>
                <a:gd name="T27" fmla="*/ 53 h 267"/>
                <a:gd name="T28" fmla="*/ 46 w 267"/>
                <a:gd name="T29" fmla="*/ 73 h 267"/>
                <a:gd name="T30" fmla="*/ 29 w 267"/>
                <a:gd name="T31" fmla="*/ 114 h 267"/>
                <a:gd name="T32" fmla="*/ 0 w 267"/>
                <a:gd name="T33" fmla="*/ 114 h 267"/>
                <a:gd name="T34" fmla="*/ 0 w 267"/>
                <a:gd name="T35" fmla="*/ 153 h 267"/>
                <a:gd name="T36" fmla="*/ 30 w 267"/>
                <a:gd name="T37" fmla="*/ 153 h 267"/>
                <a:gd name="T38" fmla="*/ 46 w 267"/>
                <a:gd name="T39" fmla="*/ 193 h 267"/>
                <a:gd name="T40" fmla="*/ 25 w 267"/>
                <a:gd name="T41" fmla="*/ 214 h 267"/>
                <a:gd name="T42" fmla="*/ 53 w 267"/>
                <a:gd name="T43" fmla="*/ 242 h 267"/>
                <a:gd name="T44" fmla="*/ 74 w 267"/>
                <a:gd name="T45" fmla="*/ 221 h 267"/>
                <a:gd name="T46" fmla="*/ 114 w 267"/>
                <a:gd name="T47" fmla="*/ 237 h 267"/>
                <a:gd name="T48" fmla="*/ 114 w 267"/>
                <a:gd name="T49" fmla="*/ 267 h 267"/>
                <a:gd name="T50" fmla="*/ 153 w 267"/>
                <a:gd name="T51" fmla="*/ 267 h 267"/>
                <a:gd name="T52" fmla="*/ 153 w 267"/>
                <a:gd name="T53" fmla="*/ 238 h 267"/>
                <a:gd name="T54" fmla="*/ 194 w 267"/>
                <a:gd name="T55" fmla="*/ 221 h 267"/>
                <a:gd name="T56" fmla="*/ 214 w 267"/>
                <a:gd name="T57" fmla="*/ 242 h 267"/>
                <a:gd name="T58" fmla="*/ 242 w 267"/>
                <a:gd name="T59" fmla="*/ 215 h 267"/>
                <a:gd name="T60" fmla="*/ 221 w 267"/>
                <a:gd name="T61" fmla="*/ 194 h 267"/>
                <a:gd name="T62" fmla="*/ 239 w 267"/>
                <a:gd name="T63" fmla="*/ 153 h 267"/>
                <a:gd name="T64" fmla="*/ 267 w 267"/>
                <a:gd name="T65" fmla="*/ 15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7" h="267">
                  <a:moveTo>
                    <a:pt x="267" y="153"/>
                  </a:moveTo>
                  <a:cubicBezTo>
                    <a:pt x="267" y="114"/>
                    <a:pt x="267" y="114"/>
                    <a:pt x="267" y="114"/>
                  </a:cubicBezTo>
                  <a:cubicBezTo>
                    <a:pt x="239" y="114"/>
                    <a:pt x="239" y="114"/>
                    <a:pt x="239" y="114"/>
                  </a:cubicBezTo>
                  <a:cubicBezTo>
                    <a:pt x="237" y="99"/>
                    <a:pt x="231" y="85"/>
                    <a:pt x="222" y="73"/>
                  </a:cubicBezTo>
                  <a:cubicBezTo>
                    <a:pt x="242" y="53"/>
                    <a:pt x="242" y="53"/>
                    <a:pt x="242" y="53"/>
                  </a:cubicBezTo>
                  <a:cubicBezTo>
                    <a:pt x="215" y="25"/>
                    <a:pt x="215" y="25"/>
                    <a:pt x="215" y="25"/>
                  </a:cubicBezTo>
                  <a:cubicBezTo>
                    <a:pt x="195" y="45"/>
                    <a:pt x="195" y="45"/>
                    <a:pt x="195" y="45"/>
                  </a:cubicBezTo>
                  <a:cubicBezTo>
                    <a:pt x="183" y="36"/>
                    <a:pt x="169" y="31"/>
                    <a:pt x="153" y="28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99" y="31"/>
                    <a:pt x="85" y="37"/>
                    <a:pt x="73" y="4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38" y="85"/>
                    <a:pt x="32" y="99"/>
                    <a:pt x="29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2" y="168"/>
                    <a:pt x="38" y="181"/>
                    <a:pt x="46" y="193"/>
                  </a:cubicBezTo>
                  <a:cubicBezTo>
                    <a:pt x="25" y="214"/>
                    <a:pt x="25" y="214"/>
                    <a:pt x="25" y="214"/>
                  </a:cubicBezTo>
                  <a:cubicBezTo>
                    <a:pt x="53" y="242"/>
                    <a:pt x="53" y="242"/>
                    <a:pt x="53" y="242"/>
                  </a:cubicBezTo>
                  <a:cubicBezTo>
                    <a:pt x="74" y="221"/>
                    <a:pt x="74" y="221"/>
                    <a:pt x="74" y="221"/>
                  </a:cubicBezTo>
                  <a:cubicBezTo>
                    <a:pt x="86" y="229"/>
                    <a:pt x="99" y="235"/>
                    <a:pt x="114" y="23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53" y="267"/>
                    <a:pt x="153" y="267"/>
                    <a:pt x="153" y="267"/>
                  </a:cubicBezTo>
                  <a:cubicBezTo>
                    <a:pt x="153" y="238"/>
                    <a:pt x="153" y="238"/>
                    <a:pt x="153" y="238"/>
                  </a:cubicBezTo>
                  <a:cubicBezTo>
                    <a:pt x="168" y="235"/>
                    <a:pt x="182" y="229"/>
                    <a:pt x="194" y="221"/>
                  </a:cubicBezTo>
                  <a:cubicBezTo>
                    <a:pt x="214" y="242"/>
                    <a:pt x="214" y="242"/>
                    <a:pt x="214" y="242"/>
                  </a:cubicBezTo>
                  <a:cubicBezTo>
                    <a:pt x="242" y="215"/>
                    <a:pt x="242" y="215"/>
                    <a:pt x="242" y="215"/>
                  </a:cubicBezTo>
                  <a:cubicBezTo>
                    <a:pt x="221" y="194"/>
                    <a:pt x="221" y="194"/>
                    <a:pt x="221" y="194"/>
                  </a:cubicBezTo>
                  <a:cubicBezTo>
                    <a:pt x="230" y="182"/>
                    <a:pt x="236" y="168"/>
                    <a:pt x="239" y="153"/>
                  </a:cubicBezTo>
                  <a:lnTo>
                    <a:pt x="267" y="153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7566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129" name="Oval 845">
              <a:extLst>
                <a:ext uri="{FF2B5EF4-FFF2-40B4-BE49-F238E27FC236}">
                  <a16:creationId xmlns:a16="http://schemas.microsoft.com/office/drawing/2014/main" id="{543ACA10-E397-1043-8B86-0F66F5BFD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4285" y="5885463"/>
              <a:ext cx="157186" cy="15562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7566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4B717D1-1E33-074F-9B8E-EE40E9EAAA98}"/>
              </a:ext>
            </a:extLst>
          </p:cNvPr>
          <p:cNvSpPr txBox="1"/>
          <p:nvPr/>
        </p:nvSpPr>
        <p:spPr>
          <a:xfrm>
            <a:off x="9493705" y="19872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Simplicity</a:t>
            </a:r>
          </a:p>
        </p:txBody>
      </p:sp>
      <p:grpSp>
        <p:nvGrpSpPr>
          <p:cNvPr id="130" name="gears" descr="gears, process, precision, productivity, mechanical">
            <a:extLst>
              <a:ext uri="{FF2B5EF4-FFF2-40B4-BE49-F238E27FC236}">
                <a16:creationId xmlns:a16="http://schemas.microsoft.com/office/drawing/2014/main" id="{A8A0B2CE-A7AF-3A43-8AD3-5306700AE31E}"/>
              </a:ext>
            </a:extLst>
          </p:cNvPr>
          <p:cNvGrpSpPr/>
          <p:nvPr/>
        </p:nvGrpSpPr>
        <p:grpSpPr>
          <a:xfrm>
            <a:off x="10966918" y="1988220"/>
            <a:ext cx="368760" cy="398257"/>
            <a:chOff x="696496" y="5670715"/>
            <a:chExt cx="377924" cy="408154"/>
          </a:xfrm>
        </p:grpSpPr>
        <p:sp>
          <p:nvSpPr>
            <p:cNvPr id="131" name="Freeform 92">
              <a:extLst>
                <a:ext uri="{FF2B5EF4-FFF2-40B4-BE49-F238E27FC236}">
                  <a16:creationId xmlns:a16="http://schemas.microsoft.com/office/drawing/2014/main" id="{8354371C-8874-D04D-AAEE-9FA0942D6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9" y="5869123"/>
              <a:ext cx="243761" cy="209746"/>
            </a:xfrm>
            <a:custGeom>
              <a:avLst/>
              <a:gdLst>
                <a:gd name="T0" fmla="*/ 112 w 122"/>
                <a:gd name="T1" fmla="*/ 43 h 105"/>
                <a:gd name="T2" fmla="*/ 111 w 122"/>
                <a:gd name="T3" fmla="*/ 32 h 105"/>
                <a:gd name="T4" fmla="*/ 108 w 122"/>
                <a:gd name="T5" fmla="*/ 22 h 105"/>
                <a:gd name="T6" fmla="*/ 117 w 122"/>
                <a:gd name="T7" fmla="*/ 15 h 105"/>
                <a:gd name="T8" fmla="*/ 107 w 122"/>
                <a:gd name="T9" fmla="*/ 0 h 105"/>
                <a:gd name="T10" fmla="*/ 100 w 122"/>
                <a:gd name="T11" fmla="*/ 3 h 105"/>
                <a:gd name="T12" fmla="*/ 100 w 122"/>
                <a:gd name="T13" fmla="*/ 4 h 105"/>
                <a:gd name="T14" fmla="*/ 92 w 122"/>
                <a:gd name="T15" fmla="*/ 24 h 105"/>
                <a:gd name="T16" fmla="*/ 87 w 122"/>
                <a:gd name="T17" fmla="*/ 35 h 105"/>
                <a:gd name="T18" fmla="*/ 76 w 122"/>
                <a:gd name="T19" fmla="*/ 32 h 105"/>
                <a:gd name="T20" fmla="*/ 62 w 122"/>
                <a:gd name="T21" fmla="*/ 28 h 105"/>
                <a:gd name="T22" fmla="*/ 60 w 122"/>
                <a:gd name="T23" fmla="*/ 30 h 105"/>
                <a:gd name="T24" fmla="*/ 64 w 122"/>
                <a:gd name="T25" fmla="*/ 44 h 105"/>
                <a:gd name="T26" fmla="*/ 66 w 122"/>
                <a:gd name="T27" fmla="*/ 55 h 105"/>
                <a:gd name="T28" fmla="*/ 56 w 122"/>
                <a:gd name="T29" fmla="*/ 60 h 105"/>
                <a:gd name="T30" fmla="*/ 36 w 122"/>
                <a:gd name="T31" fmla="*/ 68 h 105"/>
                <a:gd name="T32" fmla="*/ 25 w 122"/>
                <a:gd name="T33" fmla="*/ 73 h 105"/>
                <a:gd name="T34" fmla="*/ 19 w 122"/>
                <a:gd name="T35" fmla="*/ 63 h 105"/>
                <a:gd name="T36" fmla="*/ 12 w 122"/>
                <a:gd name="T37" fmla="*/ 50 h 105"/>
                <a:gd name="T38" fmla="*/ 10 w 122"/>
                <a:gd name="T39" fmla="*/ 50 h 105"/>
                <a:gd name="T40" fmla="*/ 9 w 122"/>
                <a:gd name="T41" fmla="*/ 50 h 105"/>
                <a:gd name="T42" fmla="*/ 7 w 122"/>
                <a:gd name="T43" fmla="*/ 55 h 105"/>
                <a:gd name="T44" fmla="*/ 8 w 122"/>
                <a:gd name="T45" fmla="*/ 61 h 105"/>
                <a:gd name="T46" fmla="*/ 0 w 122"/>
                <a:gd name="T47" fmla="*/ 68 h 105"/>
                <a:gd name="T48" fmla="*/ 9 w 122"/>
                <a:gd name="T49" fmla="*/ 83 h 105"/>
                <a:gd name="T50" fmla="*/ 20 w 122"/>
                <a:gd name="T51" fmla="*/ 78 h 105"/>
                <a:gd name="T52" fmla="*/ 37 w 122"/>
                <a:gd name="T53" fmla="*/ 90 h 105"/>
                <a:gd name="T54" fmla="*/ 36 w 122"/>
                <a:gd name="T55" fmla="*/ 101 h 105"/>
                <a:gd name="T56" fmla="*/ 53 w 122"/>
                <a:gd name="T57" fmla="*/ 105 h 105"/>
                <a:gd name="T58" fmla="*/ 57 w 122"/>
                <a:gd name="T59" fmla="*/ 95 h 105"/>
                <a:gd name="T60" fmla="*/ 68 w 122"/>
                <a:gd name="T61" fmla="*/ 94 h 105"/>
                <a:gd name="T62" fmla="*/ 78 w 122"/>
                <a:gd name="T63" fmla="*/ 92 h 105"/>
                <a:gd name="T64" fmla="*/ 85 w 122"/>
                <a:gd name="T65" fmla="*/ 100 h 105"/>
                <a:gd name="T66" fmla="*/ 100 w 122"/>
                <a:gd name="T67" fmla="*/ 91 h 105"/>
                <a:gd name="T68" fmla="*/ 95 w 122"/>
                <a:gd name="T69" fmla="*/ 80 h 105"/>
                <a:gd name="T70" fmla="*/ 107 w 122"/>
                <a:gd name="T71" fmla="*/ 63 h 105"/>
                <a:gd name="T72" fmla="*/ 118 w 122"/>
                <a:gd name="T73" fmla="*/ 64 h 105"/>
                <a:gd name="T74" fmla="*/ 122 w 122"/>
                <a:gd name="T75" fmla="*/ 47 h 105"/>
                <a:gd name="T76" fmla="*/ 112 w 122"/>
                <a:gd name="T77" fmla="*/ 4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05">
                  <a:moveTo>
                    <a:pt x="112" y="43"/>
                  </a:moveTo>
                  <a:cubicBezTo>
                    <a:pt x="112" y="40"/>
                    <a:pt x="112" y="36"/>
                    <a:pt x="111" y="32"/>
                  </a:cubicBezTo>
                  <a:cubicBezTo>
                    <a:pt x="111" y="29"/>
                    <a:pt x="110" y="26"/>
                    <a:pt x="108" y="22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1" y="29"/>
                    <a:pt x="61" y="29"/>
                    <a:pt x="60" y="3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7"/>
                    <a:pt x="8" y="59"/>
                    <a:pt x="8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4" y="83"/>
                    <a:pt x="30" y="88"/>
                    <a:pt x="37" y="90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60" y="95"/>
                    <a:pt x="64" y="95"/>
                    <a:pt x="68" y="94"/>
                  </a:cubicBezTo>
                  <a:cubicBezTo>
                    <a:pt x="71" y="94"/>
                    <a:pt x="74" y="93"/>
                    <a:pt x="78" y="92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100" y="76"/>
                    <a:pt x="104" y="70"/>
                    <a:pt x="107" y="63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2" y="47"/>
                    <a:pt x="122" y="47"/>
                    <a:pt x="122" y="47"/>
                  </a:cubicBezTo>
                  <a:lnTo>
                    <a:pt x="112" y="43"/>
                  </a:lnTo>
                  <a:close/>
                </a:path>
              </a:pathLst>
            </a:cu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7566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132" name="Freeform 93">
              <a:extLst>
                <a:ext uri="{FF2B5EF4-FFF2-40B4-BE49-F238E27FC236}">
                  <a16:creationId xmlns:a16="http://schemas.microsoft.com/office/drawing/2014/main" id="{E41152BA-BD5D-324E-BEA0-980EE9A78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96" y="5670715"/>
              <a:ext cx="309897" cy="309894"/>
            </a:xfrm>
            <a:custGeom>
              <a:avLst/>
              <a:gdLst>
                <a:gd name="T0" fmla="*/ 57 w 155"/>
                <a:gd name="T1" fmla="*/ 0 h 155"/>
                <a:gd name="T2" fmla="*/ 70 w 155"/>
                <a:gd name="T3" fmla="*/ 20 h 155"/>
                <a:gd name="T4" fmla="*/ 77 w 155"/>
                <a:gd name="T5" fmla="*/ 20 h 155"/>
                <a:gd name="T6" fmla="*/ 85 w 155"/>
                <a:gd name="T7" fmla="*/ 20 h 155"/>
                <a:gd name="T8" fmla="*/ 98 w 155"/>
                <a:gd name="T9" fmla="*/ 0 h 155"/>
                <a:gd name="T10" fmla="*/ 118 w 155"/>
                <a:gd name="T11" fmla="*/ 8 h 155"/>
                <a:gd name="T12" fmla="*/ 112 w 155"/>
                <a:gd name="T13" fmla="*/ 32 h 155"/>
                <a:gd name="T14" fmla="*/ 123 w 155"/>
                <a:gd name="T15" fmla="*/ 43 h 155"/>
                <a:gd name="T16" fmla="*/ 147 w 155"/>
                <a:gd name="T17" fmla="*/ 37 h 155"/>
                <a:gd name="T18" fmla="*/ 155 w 155"/>
                <a:gd name="T19" fmla="*/ 57 h 155"/>
                <a:gd name="T20" fmla="*/ 135 w 155"/>
                <a:gd name="T21" fmla="*/ 69 h 155"/>
                <a:gd name="T22" fmla="*/ 135 w 155"/>
                <a:gd name="T23" fmla="*/ 85 h 155"/>
                <a:gd name="T24" fmla="*/ 155 w 155"/>
                <a:gd name="T25" fmla="*/ 98 h 155"/>
                <a:gd name="T26" fmla="*/ 146 w 155"/>
                <a:gd name="T27" fmla="*/ 118 h 155"/>
                <a:gd name="T28" fmla="*/ 124 w 155"/>
                <a:gd name="T29" fmla="*/ 112 h 155"/>
                <a:gd name="T30" fmla="*/ 112 w 155"/>
                <a:gd name="T31" fmla="*/ 124 h 155"/>
                <a:gd name="T32" fmla="*/ 118 w 155"/>
                <a:gd name="T33" fmla="*/ 146 h 155"/>
                <a:gd name="T34" fmla="*/ 98 w 155"/>
                <a:gd name="T35" fmla="*/ 155 h 155"/>
                <a:gd name="T36" fmla="*/ 86 w 155"/>
                <a:gd name="T37" fmla="*/ 135 h 155"/>
                <a:gd name="T38" fmla="*/ 77 w 155"/>
                <a:gd name="T39" fmla="*/ 136 h 155"/>
                <a:gd name="T40" fmla="*/ 69 w 155"/>
                <a:gd name="T41" fmla="*/ 135 h 155"/>
                <a:gd name="T42" fmla="*/ 57 w 155"/>
                <a:gd name="T43" fmla="*/ 155 h 155"/>
                <a:gd name="T44" fmla="*/ 37 w 155"/>
                <a:gd name="T45" fmla="*/ 146 h 155"/>
                <a:gd name="T46" fmla="*/ 42 w 155"/>
                <a:gd name="T47" fmla="*/ 124 h 155"/>
                <a:gd name="T48" fmla="*/ 30 w 155"/>
                <a:gd name="T49" fmla="*/ 112 h 155"/>
                <a:gd name="T50" fmla="*/ 8 w 155"/>
                <a:gd name="T51" fmla="*/ 117 h 155"/>
                <a:gd name="T52" fmla="*/ 0 w 155"/>
                <a:gd name="T53" fmla="*/ 97 h 155"/>
                <a:gd name="T54" fmla="*/ 20 w 155"/>
                <a:gd name="T55" fmla="*/ 86 h 155"/>
                <a:gd name="T56" fmla="*/ 20 w 155"/>
                <a:gd name="T57" fmla="*/ 69 h 155"/>
                <a:gd name="T58" fmla="*/ 0 w 155"/>
                <a:gd name="T59" fmla="*/ 57 h 155"/>
                <a:gd name="T60" fmla="*/ 9 w 155"/>
                <a:gd name="T61" fmla="*/ 37 h 155"/>
                <a:gd name="T62" fmla="*/ 31 w 155"/>
                <a:gd name="T63" fmla="*/ 42 h 155"/>
                <a:gd name="T64" fmla="*/ 43 w 155"/>
                <a:gd name="T65" fmla="*/ 31 h 155"/>
                <a:gd name="T66" fmla="*/ 37 w 155"/>
                <a:gd name="T67" fmla="*/ 8 h 155"/>
                <a:gd name="T68" fmla="*/ 57 w 155"/>
                <a:gd name="T6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5" h="155">
                  <a:moveTo>
                    <a:pt x="57" y="0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72" y="20"/>
                    <a:pt x="75" y="20"/>
                    <a:pt x="77" y="20"/>
                  </a:cubicBezTo>
                  <a:cubicBezTo>
                    <a:pt x="80" y="20"/>
                    <a:pt x="83" y="20"/>
                    <a:pt x="85" y="2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7" y="35"/>
                    <a:pt x="120" y="39"/>
                    <a:pt x="123" y="43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55" y="57"/>
                    <a:pt x="155" y="57"/>
                    <a:pt x="155" y="57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35" y="75"/>
                    <a:pt x="135" y="80"/>
                    <a:pt x="135" y="85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46" y="118"/>
                    <a:pt x="146" y="118"/>
                    <a:pt x="146" y="118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1" y="117"/>
                    <a:pt x="117" y="121"/>
                    <a:pt x="112" y="124"/>
                  </a:cubicBezTo>
                  <a:cubicBezTo>
                    <a:pt x="118" y="146"/>
                    <a:pt x="118" y="146"/>
                    <a:pt x="118" y="146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3" y="136"/>
                    <a:pt x="80" y="136"/>
                    <a:pt x="77" y="136"/>
                  </a:cubicBezTo>
                  <a:cubicBezTo>
                    <a:pt x="74" y="136"/>
                    <a:pt x="72" y="136"/>
                    <a:pt x="69" y="13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42" y="124"/>
                    <a:pt x="42" y="124"/>
                    <a:pt x="42" y="124"/>
                  </a:cubicBezTo>
                  <a:cubicBezTo>
                    <a:pt x="38" y="121"/>
                    <a:pt x="34" y="117"/>
                    <a:pt x="30" y="1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9" y="80"/>
                    <a:pt x="19" y="75"/>
                    <a:pt x="20" y="6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5" y="38"/>
                    <a:pt x="38" y="34"/>
                    <a:pt x="43" y="31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7570" tIns="53785" rIns="107570" bIns="5378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7566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DE66ACD-6DEF-EBE4-08F2-4B5CC40709D1}"/>
              </a:ext>
            </a:extLst>
          </p:cNvPr>
          <p:cNvSpPr/>
          <p:nvPr/>
        </p:nvSpPr>
        <p:spPr>
          <a:xfrm>
            <a:off x="807338" y="2731043"/>
            <a:ext cx="2549566" cy="944809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kern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Infrastructure as a Service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Retain full control over the operating system in a </a:t>
            </a:r>
            <a:b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cloud migration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A80897-E188-2340-37D3-E8547B6CEF2A}"/>
              </a:ext>
            </a:extLst>
          </p:cNvPr>
          <p:cNvSpPr/>
          <p:nvPr/>
        </p:nvSpPr>
        <p:spPr>
          <a:xfrm>
            <a:off x="3922071" y="2731043"/>
            <a:ext cx="1956178" cy="94481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Containers</a:t>
            </a:r>
          </a:p>
          <a:p>
            <a:pPr marR="0" lv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Manage and scale containerized applications with ease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1B91AB-A1E5-DED7-656B-4817CCE62754}"/>
              </a:ext>
            </a:extLst>
          </p:cNvPr>
          <p:cNvSpPr/>
          <p:nvPr/>
        </p:nvSpPr>
        <p:spPr>
          <a:xfrm>
            <a:off x="6751904" y="2731043"/>
            <a:ext cx="2245938" cy="944806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Platform as a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Offload infrastructure and operating system management to the cloud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D1CE99-631E-EFAC-C063-CD8D440A0469}"/>
              </a:ext>
            </a:extLst>
          </p:cNvPr>
          <p:cNvSpPr/>
          <p:nvPr/>
        </p:nvSpPr>
        <p:spPr>
          <a:xfrm>
            <a:off x="9193553" y="2731043"/>
            <a:ext cx="2162082" cy="944805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kern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Low code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Create modern line of business apps with </a:t>
            </a:r>
            <a:b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minimal coding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C6E814A-F1ED-1B4E-AE5B-3A16D5A8E643}"/>
              </a:ext>
            </a:extLst>
          </p:cNvPr>
          <p:cNvSpPr/>
          <p:nvPr/>
        </p:nvSpPr>
        <p:spPr>
          <a:xfrm>
            <a:off x="915253" y="4343411"/>
            <a:ext cx="10479355" cy="86808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DevOps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Shorten the systems development life cycle and provide continuous delivery with high software quality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5BD91-B475-B529-62CB-72930AE0B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39487" y="2807762"/>
            <a:ext cx="0" cy="868090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7D2F46-5353-0E03-1F1F-509D124A7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35929" y="2807762"/>
            <a:ext cx="0" cy="868090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B98319-4ACA-84C3-31C9-A19B3C396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207467" y="2807762"/>
            <a:ext cx="0" cy="868090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368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0.03889 L -3.95833E-6 -1.48148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875E-6 0.03889 L 1.875E-6 -1.48148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1.85185E-6 L -3.33333E-6 0.03541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125E-6 1.85185E-6 L -3.125E-6 0.03541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1.85185E-6 L -3.33333E-6 0.03541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66667E-6 1.85185E-6 L 1.66667E-6 0.03541 " pathEditMode="relative" rAng="0" ptsTypes="AA">
                                      <p:cBhvr>
                                        <p:cTn id="67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2.22222E-6 L 2.29167E-6 0.03541 " pathEditMode="relative" rAng="0" ptsTypes="AA">
                                      <p:cBhvr>
                                        <p:cTn id="72" dur="7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5" grpId="0"/>
      <p:bldP spid="5" grpId="1"/>
      <p:bldP spid="114" grpId="0"/>
      <p:bldP spid="114" grpId="1"/>
      <p:bldP spid="113" grpId="0"/>
      <p:bldP spid="113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100" grpId="0" animBg="1"/>
      <p:bldP spid="10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FAF9D7-B971-46AB-93F5-4A8A0806A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6322" y="1988220"/>
            <a:ext cx="10479356" cy="573790"/>
            <a:chOff x="856322" y="1408905"/>
            <a:chExt cx="10479356" cy="57379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953787D-61EA-3D4E-AE72-4CDFAEFA7AB5}"/>
                </a:ext>
              </a:extLst>
            </p:cNvPr>
            <p:cNvCxnSpPr>
              <a:cxnSpLocks/>
            </p:cNvCxnSpPr>
            <p:nvPr/>
          </p:nvCxnSpPr>
          <p:spPr>
            <a:xfrm>
              <a:off x="856322" y="1982695"/>
              <a:ext cx="10479356" cy="0"/>
            </a:xfrm>
            <a:prstGeom prst="lin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chemeClr val="accent1"/>
                  </a:gs>
                  <a:gs pos="41000">
                    <a:srgbClr val="50E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headEnd type="arrow" w="lg" len="med"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124" name="consistency" descr="consistency">
              <a:extLst>
                <a:ext uri="{FF2B5EF4-FFF2-40B4-BE49-F238E27FC236}">
                  <a16:creationId xmlns:a16="http://schemas.microsoft.com/office/drawing/2014/main" id="{E92BBD30-F859-074F-B7E3-D5370B1AFB36}"/>
                </a:ext>
              </a:extLst>
            </p:cNvPr>
            <p:cNvGrpSpPr/>
            <p:nvPr/>
          </p:nvGrpSpPr>
          <p:grpSpPr>
            <a:xfrm>
              <a:off x="856322" y="1412299"/>
              <a:ext cx="392873" cy="391469"/>
              <a:chOff x="5422662" y="5746953"/>
              <a:chExt cx="435762" cy="434205"/>
            </a:xfrm>
          </p:grpSpPr>
          <p:sp>
            <p:nvSpPr>
              <p:cNvPr id="125" name="Freeform 841">
                <a:extLst>
                  <a:ext uri="{FF2B5EF4-FFF2-40B4-BE49-F238E27FC236}">
                    <a16:creationId xmlns:a16="http://schemas.microsoft.com/office/drawing/2014/main" id="{A072F288-3278-284A-96A4-8FD1352AE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4583" y="5815430"/>
                <a:ext cx="133841" cy="348609"/>
              </a:xfrm>
              <a:custGeom>
                <a:avLst/>
                <a:gdLst>
                  <a:gd name="T0" fmla="*/ 116 w 116"/>
                  <a:gd name="T1" fmla="*/ 133 h 304"/>
                  <a:gd name="T2" fmla="*/ 60 w 116"/>
                  <a:gd name="T3" fmla="*/ 0 h 304"/>
                  <a:gd name="T4" fmla="*/ 46 w 116"/>
                  <a:gd name="T5" fmla="*/ 14 h 304"/>
                  <a:gd name="T6" fmla="*/ 48 w 116"/>
                  <a:gd name="T7" fmla="*/ 16 h 304"/>
                  <a:gd name="T8" fmla="*/ 83 w 116"/>
                  <a:gd name="T9" fmla="*/ 68 h 304"/>
                  <a:gd name="T10" fmla="*/ 96 w 116"/>
                  <a:gd name="T11" fmla="*/ 133 h 304"/>
                  <a:gd name="T12" fmla="*/ 83 w 116"/>
                  <a:gd name="T13" fmla="*/ 197 h 304"/>
                  <a:gd name="T14" fmla="*/ 47 w 116"/>
                  <a:gd name="T15" fmla="*/ 250 h 304"/>
                  <a:gd name="T16" fmla="*/ 19 w 116"/>
                  <a:gd name="T17" fmla="*/ 273 h 304"/>
                  <a:gd name="T18" fmla="*/ 5 w 116"/>
                  <a:gd name="T19" fmla="*/ 255 h 304"/>
                  <a:gd name="T20" fmla="*/ 0 w 116"/>
                  <a:gd name="T21" fmla="*/ 299 h 304"/>
                  <a:gd name="T22" fmla="*/ 43 w 116"/>
                  <a:gd name="T23" fmla="*/ 304 h 304"/>
                  <a:gd name="T24" fmla="*/ 31 w 116"/>
                  <a:gd name="T25" fmla="*/ 289 h 304"/>
                  <a:gd name="T26" fmla="*/ 116 w 116"/>
                  <a:gd name="T27" fmla="*/ 133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304">
                    <a:moveTo>
                      <a:pt x="116" y="133"/>
                    </a:moveTo>
                    <a:cubicBezTo>
                      <a:pt x="116" y="81"/>
                      <a:pt x="94" y="33"/>
                      <a:pt x="60" y="0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4"/>
                      <a:pt x="47" y="15"/>
                      <a:pt x="48" y="16"/>
                    </a:cubicBezTo>
                    <a:cubicBezTo>
                      <a:pt x="63" y="31"/>
                      <a:pt x="75" y="49"/>
                      <a:pt x="83" y="68"/>
                    </a:cubicBezTo>
                    <a:cubicBezTo>
                      <a:pt x="92" y="89"/>
                      <a:pt x="96" y="111"/>
                      <a:pt x="96" y="133"/>
                    </a:cubicBezTo>
                    <a:cubicBezTo>
                      <a:pt x="96" y="155"/>
                      <a:pt x="91" y="177"/>
                      <a:pt x="83" y="197"/>
                    </a:cubicBezTo>
                    <a:cubicBezTo>
                      <a:pt x="74" y="217"/>
                      <a:pt x="62" y="235"/>
                      <a:pt x="47" y="250"/>
                    </a:cubicBezTo>
                    <a:cubicBezTo>
                      <a:pt x="39" y="259"/>
                      <a:pt x="29" y="266"/>
                      <a:pt x="19" y="273"/>
                    </a:cubicBezTo>
                    <a:cubicBezTo>
                      <a:pt x="5" y="255"/>
                      <a:pt x="5" y="255"/>
                      <a:pt x="5" y="255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43" y="304"/>
                      <a:pt x="43" y="304"/>
                      <a:pt x="43" y="304"/>
                    </a:cubicBezTo>
                    <a:cubicBezTo>
                      <a:pt x="31" y="289"/>
                      <a:pt x="31" y="289"/>
                      <a:pt x="31" y="289"/>
                    </a:cubicBezTo>
                    <a:cubicBezTo>
                      <a:pt x="82" y="255"/>
                      <a:pt x="116" y="198"/>
                      <a:pt x="116" y="133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7570" tIns="53785" rIns="107570" bIns="5378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7566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pace Grotesk" pitchFamily="2" charset="0"/>
                  <a:cs typeface="Space Grotesk" pitchFamily="2" charset="0"/>
                </a:endParaRPr>
              </a:p>
            </p:txBody>
          </p:sp>
          <p:sp>
            <p:nvSpPr>
              <p:cNvPr id="126" name="Freeform 842">
                <a:extLst>
                  <a:ext uri="{FF2B5EF4-FFF2-40B4-BE49-F238E27FC236}">
                    <a16:creationId xmlns:a16="http://schemas.microsoft.com/office/drawing/2014/main" id="{BB12902A-44AA-454A-8686-10D4E8D5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2662" y="6009966"/>
                <a:ext cx="273908" cy="171192"/>
              </a:xfrm>
              <a:custGeom>
                <a:avLst/>
                <a:gdLst>
                  <a:gd name="T0" fmla="*/ 232 w 238"/>
                  <a:gd name="T1" fmla="*/ 124 h 148"/>
                  <a:gd name="T2" fmla="*/ 192 w 238"/>
                  <a:gd name="T3" fmla="*/ 128 h 148"/>
                  <a:gd name="T4" fmla="*/ 192 w 238"/>
                  <a:gd name="T5" fmla="*/ 128 h 148"/>
                  <a:gd name="T6" fmla="*/ 127 w 238"/>
                  <a:gd name="T7" fmla="*/ 115 h 148"/>
                  <a:gd name="T8" fmla="*/ 75 w 238"/>
                  <a:gd name="T9" fmla="*/ 80 h 148"/>
                  <a:gd name="T10" fmla="*/ 41 w 238"/>
                  <a:gd name="T11" fmla="*/ 30 h 148"/>
                  <a:gd name="T12" fmla="*/ 61 w 238"/>
                  <a:gd name="T13" fmla="*/ 26 h 148"/>
                  <a:gd name="T14" fmla="*/ 26 w 238"/>
                  <a:gd name="T15" fmla="*/ 0 h 148"/>
                  <a:gd name="T16" fmla="*/ 0 w 238"/>
                  <a:gd name="T17" fmla="*/ 36 h 148"/>
                  <a:gd name="T18" fmla="*/ 20 w 238"/>
                  <a:gd name="T19" fmla="*/ 33 h 148"/>
                  <a:gd name="T20" fmla="*/ 192 w 238"/>
                  <a:gd name="T21" fmla="*/ 148 h 148"/>
                  <a:gd name="T22" fmla="*/ 192 w 238"/>
                  <a:gd name="T23" fmla="*/ 148 h 148"/>
                  <a:gd name="T24" fmla="*/ 238 w 238"/>
                  <a:gd name="T25" fmla="*/ 143 h 148"/>
                  <a:gd name="T26" fmla="*/ 232 w 238"/>
                  <a:gd name="T27" fmla="*/ 1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148">
                    <a:moveTo>
                      <a:pt x="232" y="124"/>
                    </a:moveTo>
                    <a:cubicBezTo>
                      <a:pt x="219" y="127"/>
                      <a:pt x="206" y="128"/>
                      <a:pt x="192" y="128"/>
                    </a:cubicBezTo>
                    <a:cubicBezTo>
                      <a:pt x="192" y="128"/>
                      <a:pt x="192" y="128"/>
                      <a:pt x="192" y="128"/>
                    </a:cubicBezTo>
                    <a:cubicBezTo>
                      <a:pt x="170" y="128"/>
                      <a:pt x="148" y="124"/>
                      <a:pt x="127" y="115"/>
                    </a:cubicBezTo>
                    <a:cubicBezTo>
                      <a:pt x="108" y="107"/>
                      <a:pt x="90" y="95"/>
                      <a:pt x="75" y="80"/>
                    </a:cubicBezTo>
                    <a:cubicBezTo>
                      <a:pt x="60" y="65"/>
                      <a:pt x="49" y="48"/>
                      <a:pt x="41" y="30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48" y="100"/>
                      <a:pt x="114" y="148"/>
                      <a:pt x="192" y="148"/>
                    </a:cubicBezTo>
                    <a:cubicBezTo>
                      <a:pt x="192" y="148"/>
                      <a:pt x="192" y="148"/>
                      <a:pt x="192" y="148"/>
                    </a:cubicBezTo>
                    <a:cubicBezTo>
                      <a:pt x="208" y="148"/>
                      <a:pt x="223" y="146"/>
                      <a:pt x="238" y="143"/>
                    </a:cubicBezTo>
                    <a:lnTo>
                      <a:pt x="232" y="124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7570" tIns="53785" rIns="107570" bIns="5378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7566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pace Grotesk" pitchFamily="2" charset="0"/>
                  <a:cs typeface="Space Grotesk" pitchFamily="2" charset="0"/>
                </a:endParaRPr>
              </a:p>
            </p:txBody>
          </p:sp>
          <p:sp>
            <p:nvSpPr>
              <p:cNvPr id="127" name="Freeform 843">
                <a:extLst>
                  <a:ext uri="{FF2B5EF4-FFF2-40B4-BE49-F238E27FC236}">
                    <a16:creationId xmlns:a16="http://schemas.microsoft.com/office/drawing/2014/main" id="{5EB76550-D70F-C445-BB34-B448F0FDD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0444" y="5746953"/>
                <a:ext cx="325266" cy="216325"/>
              </a:xfrm>
              <a:custGeom>
                <a:avLst/>
                <a:gdLst>
                  <a:gd name="T0" fmla="*/ 282 w 282"/>
                  <a:gd name="T1" fmla="*/ 40 h 188"/>
                  <a:gd name="T2" fmla="*/ 264 w 282"/>
                  <a:gd name="T3" fmla="*/ 0 h 188"/>
                  <a:gd name="T4" fmla="*/ 257 w 282"/>
                  <a:gd name="T5" fmla="*/ 20 h 188"/>
                  <a:gd name="T6" fmla="*/ 186 w 282"/>
                  <a:gd name="T7" fmla="*/ 6 h 188"/>
                  <a:gd name="T8" fmla="*/ 185 w 282"/>
                  <a:gd name="T9" fmla="*/ 6 h 188"/>
                  <a:gd name="T10" fmla="*/ 0 w 282"/>
                  <a:gd name="T11" fmla="*/ 188 h 188"/>
                  <a:gd name="T12" fmla="*/ 20 w 282"/>
                  <a:gd name="T13" fmla="*/ 188 h 188"/>
                  <a:gd name="T14" fmla="*/ 33 w 282"/>
                  <a:gd name="T15" fmla="*/ 127 h 188"/>
                  <a:gd name="T16" fmla="*/ 68 w 282"/>
                  <a:gd name="T17" fmla="*/ 74 h 188"/>
                  <a:gd name="T18" fmla="*/ 121 w 282"/>
                  <a:gd name="T19" fmla="*/ 39 h 188"/>
                  <a:gd name="T20" fmla="*/ 185 w 282"/>
                  <a:gd name="T21" fmla="*/ 26 h 188"/>
                  <a:gd name="T22" fmla="*/ 185 w 282"/>
                  <a:gd name="T23" fmla="*/ 26 h 188"/>
                  <a:gd name="T24" fmla="*/ 249 w 282"/>
                  <a:gd name="T25" fmla="*/ 39 h 188"/>
                  <a:gd name="T26" fmla="*/ 242 w 282"/>
                  <a:gd name="T27" fmla="*/ 58 h 188"/>
                  <a:gd name="T28" fmla="*/ 282 w 282"/>
                  <a:gd name="T29" fmla="*/ 4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2" h="188">
                    <a:moveTo>
                      <a:pt x="282" y="4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257" y="20"/>
                      <a:pt x="257" y="20"/>
                      <a:pt x="257" y="20"/>
                    </a:cubicBezTo>
                    <a:cubicBezTo>
                      <a:pt x="235" y="11"/>
                      <a:pt x="211" y="6"/>
                      <a:pt x="186" y="6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84" y="6"/>
                      <a:pt x="2" y="87"/>
                      <a:pt x="0" y="188"/>
                    </a:cubicBezTo>
                    <a:cubicBezTo>
                      <a:pt x="20" y="188"/>
                      <a:pt x="20" y="188"/>
                      <a:pt x="20" y="188"/>
                    </a:cubicBezTo>
                    <a:cubicBezTo>
                      <a:pt x="20" y="167"/>
                      <a:pt x="24" y="146"/>
                      <a:pt x="33" y="127"/>
                    </a:cubicBezTo>
                    <a:cubicBezTo>
                      <a:pt x="41" y="107"/>
                      <a:pt x="53" y="90"/>
                      <a:pt x="68" y="74"/>
                    </a:cubicBezTo>
                    <a:cubicBezTo>
                      <a:pt x="83" y="59"/>
                      <a:pt x="101" y="47"/>
                      <a:pt x="121" y="39"/>
                    </a:cubicBezTo>
                    <a:cubicBezTo>
                      <a:pt x="141" y="30"/>
                      <a:pt x="163" y="26"/>
                      <a:pt x="185" y="26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208" y="26"/>
                      <a:pt x="229" y="30"/>
                      <a:pt x="249" y="39"/>
                    </a:cubicBezTo>
                    <a:cubicBezTo>
                      <a:pt x="242" y="58"/>
                      <a:pt x="242" y="58"/>
                      <a:pt x="242" y="58"/>
                    </a:cubicBezTo>
                    <a:lnTo>
                      <a:pt x="282" y="4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7570" tIns="53785" rIns="107570" bIns="5378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7566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pace Grotesk" pitchFamily="2" charset="0"/>
                  <a:cs typeface="Space Grotesk" pitchFamily="2" charset="0"/>
                </a:endParaRPr>
              </a:p>
            </p:txBody>
          </p:sp>
          <p:sp>
            <p:nvSpPr>
              <p:cNvPr id="128" name="Freeform 844">
                <a:extLst>
                  <a:ext uri="{FF2B5EF4-FFF2-40B4-BE49-F238E27FC236}">
                    <a16:creationId xmlns:a16="http://schemas.microsoft.com/office/drawing/2014/main" id="{911E8798-A165-194A-8B33-303B5E41F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8026" y="5810760"/>
                <a:ext cx="308146" cy="306590"/>
              </a:xfrm>
              <a:custGeom>
                <a:avLst/>
                <a:gdLst>
                  <a:gd name="T0" fmla="*/ 267 w 267"/>
                  <a:gd name="T1" fmla="*/ 153 h 267"/>
                  <a:gd name="T2" fmla="*/ 267 w 267"/>
                  <a:gd name="T3" fmla="*/ 114 h 267"/>
                  <a:gd name="T4" fmla="*/ 239 w 267"/>
                  <a:gd name="T5" fmla="*/ 114 h 267"/>
                  <a:gd name="T6" fmla="*/ 222 w 267"/>
                  <a:gd name="T7" fmla="*/ 73 h 267"/>
                  <a:gd name="T8" fmla="*/ 242 w 267"/>
                  <a:gd name="T9" fmla="*/ 53 h 267"/>
                  <a:gd name="T10" fmla="*/ 215 w 267"/>
                  <a:gd name="T11" fmla="*/ 25 h 267"/>
                  <a:gd name="T12" fmla="*/ 195 w 267"/>
                  <a:gd name="T13" fmla="*/ 45 h 267"/>
                  <a:gd name="T14" fmla="*/ 153 w 267"/>
                  <a:gd name="T15" fmla="*/ 28 h 267"/>
                  <a:gd name="T16" fmla="*/ 153 w 267"/>
                  <a:gd name="T17" fmla="*/ 0 h 267"/>
                  <a:gd name="T18" fmla="*/ 114 w 267"/>
                  <a:gd name="T19" fmla="*/ 0 h 267"/>
                  <a:gd name="T20" fmla="*/ 114 w 267"/>
                  <a:gd name="T21" fmla="*/ 28 h 267"/>
                  <a:gd name="T22" fmla="*/ 73 w 267"/>
                  <a:gd name="T23" fmla="*/ 45 h 267"/>
                  <a:gd name="T24" fmla="*/ 53 w 267"/>
                  <a:gd name="T25" fmla="*/ 25 h 267"/>
                  <a:gd name="T26" fmla="*/ 25 w 267"/>
                  <a:gd name="T27" fmla="*/ 53 h 267"/>
                  <a:gd name="T28" fmla="*/ 46 w 267"/>
                  <a:gd name="T29" fmla="*/ 73 h 267"/>
                  <a:gd name="T30" fmla="*/ 29 w 267"/>
                  <a:gd name="T31" fmla="*/ 114 h 267"/>
                  <a:gd name="T32" fmla="*/ 0 w 267"/>
                  <a:gd name="T33" fmla="*/ 114 h 267"/>
                  <a:gd name="T34" fmla="*/ 0 w 267"/>
                  <a:gd name="T35" fmla="*/ 153 h 267"/>
                  <a:gd name="T36" fmla="*/ 30 w 267"/>
                  <a:gd name="T37" fmla="*/ 153 h 267"/>
                  <a:gd name="T38" fmla="*/ 46 w 267"/>
                  <a:gd name="T39" fmla="*/ 193 h 267"/>
                  <a:gd name="T40" fmla="*/ 25 w 267"/>
                  <a:gd name="T41" fmla="*/ 214 h 267"/>
                  <a:gd name="T42" fmla="*/ 53 w 267"/>
                  <a:gd name="T43" fmla="*/ 242 h 267"/>
                  <a:gd name="T44" fmla="*/ 74 w 267"/>
                  <a:gd name="T45" fmla="*/ 221 h 267"/>
                  <a:gd name="T46" fmla="*/ 114 w 267"/>
                  <a:gd name="T47" fmla="*/ 237 h 267"/>
                  <a:gd name="T48" fmla="*/ 114 w 267"/>
                  <a:gd name="T49" fmla="*/ 267 h 267"/>
                  <a:gd name="T50" fmla="*/ 153 w 267"/>
                  <a:gd name="T51" fmla="*/ 267 h 267"/>
                  <a:gd name="T52" fmla="*/ 153 w 267"/>
                  <a:gd name="T53" fmla="*/ 238 h 267"/>
                  <a:gd name="T54" fmla="*/ 194 w 267"/>
                  <a:gd name="T55" fmla="*/ 221 h 267"/>
                  <a:gd name="T56" fmla="*/ 214 w 267"/>
                  <a:gd name="T57" fmla="*/ 242 h 267"/>
                  <a:gd name="T58" fmla="*/ 242 w 267"/>
                  <a:gd name="T59" fmla="*/ 215 h 267"/>
                  <a:gd name="T60" fmla="*/ 221 w 267"/>
                  <a:gd name="T61" fmla="*/ 194 h 267"/>
                  <a:gd name="T62" fmla="*/ 239 w 267"/>
                  <a:gd name="T63" fmla="*/ 153 h 267"/>
                  <a:gd name="T64" fmla="*/ 267 w 267"/>
                  <a:gd name="T65" fmla="*/ 15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7" h="267">
                    <a:moveTo>
                      <a:pt x="267" y="153"/>
                    </a:moveTo>
                    <a:cubicBezTo>
                      <a:pt x="267" y="114"/>
                      <a:pt x="267" y="114"/>
                      <a:pt x="267" y="114"/>
                    </a:cubicBezTo>
                    <a:cubicBezTo>
                      <a:pt x="239" y="114"/>
                      <a:pt x="239" y="114"/>
                      <a:pt x="239" y="114"/>
                    </a:cubicBezTo>
                    <a:cubicBezTo>
                      <a:pt x="237" y="99"/>
                      <a:pt x="231" y="85"/>
                      <a:pt x="222" y="73"/>
                    </a:cubicBezTo>
                    <a:cubicBezTo>
                      <a:pt x="242" y="53"/>
                      <a:pt x="242" y="53"/>
                      <a:pt x="242" y="53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195" y="45"/>
                      <a:pt x="195" y="45"/>
                      <a:pt x="195" y="45"/>
                    </a:cubicBezTo>
                    <a:cubicBezTo>
                      <a:pt x="183" y="36"/>
                      <a:pt x="169" y="31"/>
                      <a:pt x="153" y="28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99" y="31"/>
                      <a:pt x="85" y="37"/>
                      <a:pt x="73" y="4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38" y="85"/>
                      <a:pt x="32" y="99"/>
                      <a:pt x="29" y="11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30" y="153"/>
                      <a:pt x="30" y="153"/>
                      <a:pt x="30" y="153"/>
                    </a:cubicBezTo>
                    <a:cubicBezTo>
                      <a:pt x="32" y="168"/>
                      <a:pt x="38" y="181"/>
                      <a:pt x="46" y="193"/>
                    </a:cubicBezTo>
                    <a:cubicBezTo>
                      <a:pt x="25" y="214"/>
                      <a:pt x="25" y="214"/>
                      <a:pt x="25" y="214"/>
                    </a:cubicBezTo>
                    <a:cubicBezTo>
                      <a:pt x="53" y="242"/>
                      <a:pt x="53" y="242"/>
                      <a:pt x="53" y="242"/>
                    </a:cubicBezTo>
                    <a:cubicBezTo>
                      <a:pt x="74" y="221"/>
                      <a:pt x="74" y="221"/>
                      <a:pt x="74" y="221"/>
                    </a:cubicBezTo>
                    <a:cubicBezTo>
                      <a:pt x="86" y="229"/>
                      <a:pt x="99" y="235"/>
                      <a:pt x="114" y="237"/>
                    </a:cubicBezTo>
                    <a:cubicBezTo>
                      <a:pt x="114" y="267"/>
                      <a:pt x="114" y="267"/>
                      <a:pt x="114" y="267"/>
                    </a:cubicBezTo>
                    <a:cubicBezTo>
                      <a:pt x="153" y="267"/>
                      <a:pt x="153" y="267"/>
                      <a:pt x="153" y="267"/>
                    </a:cubicBezTo>
                    <a:cubicBezTo>
                      <a:pt x="153" y="238"/>
                      <a:pt x="153" y="238"/>
                      <a:pt x="153" y="238"/>
                    </a:cubicBezTo>
                    <a:cubicBezTo>
                      <a:pt x="168" y="235"/>
                      <a:pt x="182" y="229"/>
                      <a:pt x="194" y="221"/>
                    </a:cubicBezTo>
                    <a:cubicBezTo>
                      <a:pt x="214" y="242"/>
                      <a:pt x="214" y="242"/>
                      <a:pt x="214" y="242"/>
                    </a:cubicBezTo>
                    <a:cubicBezTo>
                      <a:pt x="242" y="215"/>
                      <a:pt x="242" y="215"/>
                      <a:pt x="242" y="215"/>
                    </a:cubicBezTo>
                    <a:cubicBezTo>
                      <a:pt x="221" y="194"/>
                      <a:pt x="221" y="194"/>
                      <a:pt x="221" y="194"/>
                    </a:cubicBezTo>
                    <a:cubicBezTo>
                      <a:pt x="230" y="182"/>
                      <a:pt x="236" y="168"/>
                      <a:pt x="239" y="153"/>
                    </a:cubicBezTo>
                    <a:lnTo>
                      <a:pt x="267" y="153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7570" tIns="53785" rIns="107570" bIns="5378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7566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pace Grotesk" pitchFamily="2" charset="0"/>
                  <a:cs typeface="Space Grotesk" pitchFamily="2" charset="0"/>
                </a:endParaRPr>
              </a:p>
            </p:txBody>
          </p:sp>
          <p:sp>
            <p:nvSpPr>
              <p:cNvPr id="129" name="Oval 845">
                <a:extLst>
                  <a:ext uri="{FF2B5EF4-FFF2-40B4-BE49-F238E27FC236}">
                    <a16:creationId xmlns:a16="http://schemas.microsoft.com/office/drawing/2014/main" id="{543ACA10-E397-1043-8B86-0F66F5BFD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4285" y="5885463"/>
                <a:ext cx="157186" cy="155629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7570" tIns="53785" rIns="107570" bIns="5378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7566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pace Grotesk" pitchFamily="2" charset="0"/>
                  <a:cs typeface="Space Grotesk" pitchFamily="2" charset="0"/>
                </a:endParaRPr>
              </a:p>
            </p:txBody>
          </p:sp>
        </p:grpSp>
        <p:grpSp>
          <p:nvGrpSpPr>
            <p:cNvPr id="130" name="gears" descr="gears, process, precision, productivity, mechanical">
              <a:extLst>
                <a:ext uri="{FF2B5EF4-FFF2-40B4-BE49-F238E27FC236}">
                  <a16:creationId xmlns:a16="http://schemas.microsoft.com/office/drawing/2014/main" id="{A8A0B2CE-A7AF-3A43-8AD3-5306700AE31E}"/>
                </a:ext>
              </a:extLst>
            </p:cNvPr>
            <p:cNvGrpSpPr/>
            <p:nvPr/>
          </p:nvGrpSpPr>
          <p:grpSpPr>
            <a:xfrm>
              <a:off x="10966918" y="1408905"/>
              <a:ext cx="368760" cy="398257"/>
              <a:chOff x="696496" y="5670715"/>
              <a:chExt cx="377924" cy="408154"/>
            </a:xfrm>
          </p:grpSpPr>
          <p:sp>
            <p:nvSpPr>
              <p:cNvPr id="131" name="Freeform 92">
                <a:extLst>
                  <a:ext uri="{FF2B5EF4-FFF2-40B4-BE49-F238E27FC236}">
                    <a16:creationId xmlns:a16="http://schemas.microsoft.com/office/drawing/2014/main" id="{8354371C-8874-D04D-AAEE-9FA0942D6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659" y="5869123"/>
                <a:ext cx="243761" cy="209746"/>
              </a:xfrm>
              <a:custGeom>
                <a:avLst/>
                <a:gdLst>
                  <a:gd name="T0" fmla="*/ 112 w 122"/>
                  <a:gd name="T1" fmla="*/ 43 h 105"/>
                  <a:gd name="T2" fmla="*/ 111 w 122"/>
                  <a:gd name="T3" fmla="*/ 32 h 105"/>
                  <a:gd name="T4" fmla="*/ 108 w 122"/>
                  <a:gd name="T5" fmla="*/ 22 h 105"/>
                  <a:gd name="T6" fmla="*/ 117 w 122"/>
                  <a:gd name="T7" fmla="*/ 15 h 105"/>
                  <a:gd name="T8" fmla="*/ 107 w 122"/>
                  <a:gd name="T9" fmla="*/ 0 h 105"/>
                  <a:gd name="T10" fmla="*/ 100 w 122"/>
                  <a:gd name="T11" fmla="*/ 3 h 105"/>
                  <a:gd name="T12" fmla="*/ 100 w 122"/>
                  <a:gd name="T13" fmla="*/ 4 h 105"/>
                  <a:gd name="T14" fmla="*/ 92 w 122"/>
                  <a:gd name="T15" fmla="*/ 24 h 105"/>
                  <a:gd name="T16" fmla="*/ 87 w 122"/>
                  <a:gd name="T17" fmla="*/ 35 h 105"/>
                  <a:gd name="T18" fmla="*/ 76 w 122"/>
                  <a:gd name="T19" fmla="*/ 32 h 105"/>
                  <a:gd name="T20" fmla="*/ 62 w 122"/>
                  <a:gd name="T21" fmla="*/ 28 h 105"/>
                  <a:gd name="T22" fmla="*/ 60 w 122"/>
                  <a:gd name="T23" fmla="*/ 30 h 105"/>
                  <a:gd name="T24" fmla="*/ 64 w 122"/>
                  <a:gd name="T25" fmla="*/ 44 h 105"/>
                  <a:gd name="T26" fmla="*/ 66 w 122"/>
                  <a:gd name="T27" fmla="*/ 55 h 105"/>
                  <a:gd name="T28" fmla="*/ 56 w 122"/>
                  <a:gd name="T29" fmla="*/ 60 h 105"/>
                  <a:gd name="T30" fmla="*/ 36 w 122"/>
                  <a:gd name="T31" fmla="*/ 68 h 105"/>
                  <a:gd name="T32" fmla="*/ 25 w 122"/>
                  <a:gd name="T33" fmla="*/ 73 h 105"/>
                  <a:gd name="T34" fmla="*/ 19 w 122"/>
                  <a:gd name="T35" fmla="*/ 63 h 105"/>
                  <a:gd name="T36" fmla="*/ 12 w 122"/>
                  <a:gd name="T37" fmla="*/ 50 h 105"/>
                  <a:gd name="T38" fmla="*/ 10 w 122"/>
                  <a:gd name="T39" fmla="*/ 50 h 105"/>
                  <a:gd name="T40" fmla="*/ 9 w 122"/>
                  <a:gd name="T41" fmla="*/ 50 h 105"/>
                  <a:gd name="T42" fmla="*/ 7 w 122"/>
                  <a:gd name="T43" fmla="*/ 55 h 105"/>
                  <a:gd name="T44" fmla="*/ 8 w 122"/>
                  <a:gd name="T45" fmla="*/ 61 h 105"/>
                  <a:gd name="T46" fmla="*/ 0 w 122"/>
                  <a:gd name="T47" fmla="*/ 68 h 105"/>
                  <a:gd name="T48" fmla="*/ 9 w 122"/>
                  <a:gd name="T49" fmla="*/ 83 h 105"/>
                  <a:gd name="T50" fmla="*/ 20 w 122"/>
                  <a:gd name="T51" fmla="*/ 78 h 105"/>
                  <a:gd name="T52" fmla="*/ 37 w 122"/>
                  <a:gd name="T53" fmla="*/ 90 h 105"/>
                  <a:gd name="T54" fmla="*/ 36 w 122"/>
                  <a:gd name="T55" fmla="*/ 101 h 105"/>
                  <a:gd name="T56" fmla="*/ 53 w 122"/>
                  <a:gd name="T57" fmla="*/ 105 h 105"/>
                  <a:gd name="T58" fmla="*/ 57 w 122"/>
                  <a:gd name="T59" fmla="*/ 95 h 105"/>
                  <a:gd name="T60" fmla="*/ 68 w 122"/>
                  <a:gd name="T61" fmla="*/ 94 h 105"/>
                  <a:gd name="T62" fmla="*/ 78 w 122"/>
                  <a:gd name="T63" fmla="*/ 92 h 105"/>
                  <a:gd name="T64" fmla="*/ 85 w 122"/>
                  <a:gd name="T65" fmla="*/ 100 h 105"/>
                  <a:gd name="T66" fmla="*/ 100 w 122"/>
                  <a:gd name="T67" fmla="*/ 91 h 105"/>
                  <a:gd name="T68" fmla="*/ 95 w 122"/>
                  <a:gd name="T69" fmla="*/ 80 h 105"/>
                  <a:gd name="T70" fmla="*/ 107 w 122"/>
                  <a:gd name="T71" fmla="*/ 63 h 105"/>
                  <a:gd name="T72" fmla="*/ 118 w 122"/>
                  <a:gd name="T73" fmla="*/ 64 h 105"/>
                  <a:gd name="T74" fmla="*/ 122 w 122"/>
                  <a:gd name="T75" fmla="*/ 47 h 105"/>
                  <a:gd name="T76" fmla="*/ 112 w 122"/>
                  <a:gd name="T77" fmla="*/ 4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2" h="105">
                    <a:moveTo>
                      <a:pt x="112" y="43"/>
                    </a:moveTo>
                    <a:cubicBezTo>
                      <a:pt x="112" y="40"/>
                      <a:pt x="112" y="36"/>
                      <a:pt x="111" y="32"/>
                    </a:cubicBezTo>
                    <a:cubicBezTo>
                      <a:pt x="111" y="29"/>
                      <a:pt x="110" y="26"/>
                      <a:pt x="108" y="22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1" y="29"/>
                      <a:pt x="61" y="29"/>
                      <a:pt x="60" y="30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7" y="57"/>
                      <a:pt x="8" y="59"/>
                      <a:pt x="8" y="61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4" y="83"/>
                      <a:pt x="30" y="88"/>
                      <a:pt x="37" y="90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53" y="105"/>
                      <a:pt x="53" y="105"/>
                      <a:pt x="53" y="105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60" y="95"/>
                      <a:pt x="64" y="95"/>
                      <a:pt x="68" y="94"/>
                    </a:cubicBezTo>
                    <a:cubicBezTo>
                      <a:pt x="71" y="94"/>
                      <a:pt x="74" y="93"/>
                      <a:pt x="78" y="92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100" y="76"/>
                      <a:pt x="104" y="70"/>
                      <a:pt x="107" y="63"/>
                    </a:cubicBezTo>
                    <a:cubicBezTo>
                      <a:pt x="118" y="64"/>
                      <a:pt x="118" y="64"/>
                      <a:pt x="118" y="64"/>
                    </a:cubicBezTo>
                    <a:cubicBezTo>
                      <a:pt x="122" y="47"/>
                      <a:pt x="122" y="47"/>
                      <a:pt x="122" y="47"/>
                    </a:cubicBezTo>
                    <a:lnTo>
                      <a:pt x="112" y="43"/>
                    </a:ln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7570" tIns="53785" rIns="107570" bIns="5378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7566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pace Grotesk" pitchFamily="2" charset="0"/>
                  <a:cs typeface="Space Grotesk" pitchFamily="2" charset="0"/>
                </a:endParaRPr>
              </a:p>
            </p:txBody>
          </p:sp>
          <p:sp>
            <p:nvSpPr>
              <p:cNvPr id="132" name="Freeform 93">
                <a:extLst>
                  <a:ext uri="{FF2B5EF4-FFF2-40B4-BE49-F238E27FC236}">
                    <a16:creationId xmlns:a16="http://schemas.microsoft.com/office/drawing/2014/main" id="{E41152BA-BD5D-324E-BEA0-980EE9A78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96" y="5670715"/>
                <a:ext cx="309897" cy="309894"/>
              </a:xfrm>
              <a:custGeom>
                <a:avLst/>
                <a:gdLst>
                  <a:gd name="T0" fmla="*/ 57 w 155"/>
                  <a:gd name="T1" fmla="*/ 0 h 155"/>
                  <a:gd name="T2" fmla="*/ 70 w 155"/>
                  <a:gd name="T3" fmla="*/ 20 h 155"/>
                  <a:gd name="T4" fmla="*/ 77 w 155"/>
                  <a:gd name="T5" fmla="*/ 20 h 155"/>
                  <a:gd name="T6" fmla="*/ 85 w 155"/>
                  <a:gd name="T7" fmla="*/ 20 h 155"/>
                  <a:gd name="T8" fmla="*/ 98 w 155"/>
                  <a:gd name="T9" fmla="*/ 0 h 155"/>
                  <a:gd name="T10" fmla="*/ 118 w 155"/>
                  <a:gd name="T11" fmla="*/ 8 h 155"/>
                  <a:gd name="T12" fmla="*/ 112 w 155"/>
                  <a:gd name="T13" fmla="*/ 32 h 155"/>
                  <a:gd name="T14" fmla="*/ 123 w 155"/>
                  <a:gd name="T15" fmla="*/ 43 h 155"/>
                  <a:gd name="T16" fmla="*/ 147 w 155"/>
                  <a:gd name="T17" fmla="*/ 37 h 155"/>
                  <a:gd name="T18" fmla="*/ 155 w 155"/>
                  <a:gd name="T19" fmla="*/ 57 h 155"/>
                  <a:gd name="T20" fmla="*/ 135 w 155"/>
                  <a:gd name="T21" fmla="*/ 69 h 155"/>
                  <a:gd name="T22" fmla="*/ 135 w 155"/>
                  <a:gd name="T23" fmla="*/ 85 h 155"/>
                  <a:gd name="T24" fmla="*/ 155 w 155"/>
                  <a:gd name="T25" fmla="*/ 98 h 155"/>
                  <a:gd name="T26" fmla="*/ 146 w 155"/>
                  <a:gd name="T27" fmla="*/ 118 h 155"/>
                  <a:gd name="T28" fmla="*/ 124 w 155"/>
                  <a:gd name="T29" fmla="*/ 112 h 155"/>
                  <a:gd name="T30" fmla="*/ 112 w 155"/>
                  <a:gd name="T31" fmla="*/ 124 h 155"/>
                  <a:gd name="T32" fmla="*/ 118 w 155"/>
                  <a:gd name="T33" fmla="*/ 146 h 155"/>
                  <a:gd name="T34" fmla="*/ 98 w 155"/>
                  <a:gd name="T35" fmla="*/ 155 h 155"/>
                  <a:gd name="T36" fmla="*/ 86 w 155"/>
                  <a:gd name="T37" fmla="*/ 135 h 155"/>
                  <a:gd name="T38" fmla="*/ 77 w 155"/>
                  <a:gd name="T39" fmla="*/ 136 h 155"/>
                  <a:gd name="T40" fmla="*/ 69 w 155"/>
                  <a:gd name="T41" fmla="*/ 135 h 155"/>
                  <a:gd name="T42" fmla="*/ 57 w 155"/>
                  <a:gd name="T43" fmla="*/ 155 h 155"/>
                  <a:gd name="T44" fmla="*/ 37 w 155"/>
                  <a:gd name="T45" fmla="*/ 146 h 155"/>
                  <a:gd name="T46" fmla="*/ 42 w 155"/>
                  <a:gd name="T47" fmla="*/ 124 h 155"/>
                  <a:gd name="T48" fmla="*/ 30 w 155"/>
                  <a:gd name="T49" fmla="*/ 112 h 155"/>
                  <a:gd name="T50" fmla="*/ 8 w 155"/>
                  <a:gd name="T51" fmla="*/ 117 h 155"/>
                  <a:gd name="T52" fmla="*/ 0 w 155"/>
                  <a:gd name="T53" fmla="*/ 97 h 155"/>
                  <a:gd name="T54" fmla="*/ 20 w 155"/>
                  <a:gd name="T55" fmla="*/ 86 h 155"/>
                  <a:gd name="T56" fmla="*/ 20 w 155"/>
                  <a:gd name="T57" fmla="*/ 69 h 155"/>
                  <a:gd name="T58" fmla="*/ 0 w 155"/>
                  <a:gd name="T59" fmla="*/ 57 h 155"/>
                  <a:gd name="T60" fmla="*/ 9 w 155"/>
                  <a:gd name="T61" fmla="*/ 37 h 155"/>
                  <a:gd name="T62" fmla="*/ 31 w 155"/>
                  <a:gd name="T63" fmla="*/ 42 h 155"/>
                  <a:gd name="T64" fmla="*/ 43 w 155"/>
                  <a:gd name="T65" fmla="*/ 31 h 155"/>
                  <a:gd name="T66" fmla="*/ 37 w 155"/>
                  <a:gd name="T67" fmla="*/ 8 h 155"/>
                  <a:gd name="T68" fmla="*/ 57 w 155"/>
                  <a:gd name="T69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5" h="155">
                    <a:moveTo>
                      <a:pt x="57" y="0"/>
                    </a:moveTo>
                    <a:cubicBezTo>
                      <a:pt x="70" y="20"/>
                      <a:pt x="70" y="20"/>
                      <a:pt x="70" y="20"/>
                    </a:cubicBezTo>
                    <a:cubicBezTo>
                      <a:pt x="72" y="20"/>
                      <a:pt x="75" y="20"/>
                      <a:pt x="77" y="20"/>
                    </a:cubicBezTo>
                    <a:cubicBezTo>
                      <a:pt x="80" y="20"/>
                      <a:pt x="83" y="20"/>
                      <a:pt x="85" y="2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2" y="32"/>
                      <a:pt x="112" y="32"/>
                      <a:pt x="112" y="32"/>
                    </a:cubicBezTo>
                    <a:cubicBezTo>
                      <a:pt x="117" y="35"/>
                      <a:pt x="120" y="39"/>
                      <a:pt x="123" y="43"/>
                    </a:cubicBezTo>
                    <a:cubicBezTo>
                      <a:pt x="147" y="37"/>
                      <a:pt x="147" y="37"/>
                      <a:pt x="147" y="37"/>
                    </a:cubicBezTo>
                    <a:cubicBezTo>
                      <a:pt x="155" y="57"/>
                      <a:pt x="155" y="57"/>
                      <a:pt x="155" y="57"/>
                    </a:cubicBezTo>
                    <a:cubicBezTo>
                      <a:pt x="135" y="69"/>
                      <a:pt x="135" y="69"/>
                      <a:pt x="135" y="69"/>
                    </a:cubicBezTo>
                    <a:cubicBezTo>
                      <a:pt x="135" y="75"/>
                      <a:pt x="135" y="80"/>
                      <a:pt x="135" y="85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46" y="118"/>
                      <a:pt x="146" y="118"/>
                      <a:pt x="146" y="118"/>
                    </a:cubicBezTo>
                    <a:cubicBezTo>
                      <a:pt x="124" y="112"/>
                      <a:pt x="124" y="112"/>
                      <a:pt x="124" y="112"/>
                    </a:cubicBezTo>
                    <a:cubicBezTo>
                      <a:pt x="121" y="117"/>
                      <a:pt x="117" y="121"/>
                      <a:pt x="112" y="124"/>
                    </a:cubicBezTo>
                    <a:cubicBezTo>
                      <a:pt x="118" y="146"/>
                      <a:pt x="118" y="146"/>
                      <a:pt x="118" y="146"/>
                    </a:cubicBezTo>
                    <a:cubicBezTo>
                      <a:pt x="98" y="155"/>
                      <a:pt x="98" y="155"/>
                      <a:pt x="98" y="155"/>
                    </a:cubicBezTo>
                    <a:cubicBezTo>
                      <a:pt x="86" y="135"/>
                      <a:pt x="86" y="135"/>
                      <a:pt x="86" y="135"/>
                    </a:cubicBezTo>
                    <a:cubicBezTo>
                      <a:pt x="83" y="136"/>
                      <a:pt x="80" y="136"/>
                      <a:pt x="77" y="136"/>
                    </a:cubicBezTo>
                    <a:cubicBezTo>
                      <a:pt x="74" y="136"/>
                      <a:pt x="72" y="136"/>
                      <a:pt x="69" y="135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37" y="146"/>
                      <a:pt x="37" y="146"/>
                      <a:pt x="37" y="146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38" y="121"/>
                      <a:pt x="34" y="117"/>
                      <a:pt x="30" y="112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19" y="80"/>
                      <a:pt x="19" y="75"/>
                      <a:pt x="20" y="6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5" y="38"/>
                      <a:pt x="38" y="34"/>
                      <a:pt x="43" y="31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57" y="0"/>
                      <a:pt x="57" y="0"/>
                      <a:pt x="57" y="0"/>
                    </a:cubicBezTo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7570" tIns="53785" rIns="107570" bIns="5378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075663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Space Grotesk" pitchFamily="2" charset="0"/>
                  <a:cs typeface="Space Grotesk" pitchFamily="2" charset="0"/>
                </a:endParaRPr>
              </a:p>
            </p:txBody>
          </p:sp>
        </p:grp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ADA6EA38-BBBE-44BE-B5A8-65DF9AB5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Why migrate to Azure 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AFB2965-3303-A521-6837-689AFD71051D}"/>
              </a:ext>
            </a:extLst>
          </p:cNvPr>
          <p:cNvSpPr txBox="1">
            <a:spLocks/>
          </p:cNvSpPr>
          <p:nvPr/>
        </p:nvSpPr>
        <p:spPr>
          <a:xfrm>
            <a:off x="1232943" y="1079532"/>
            <a:ext cx="98035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Azure supports all approaches and business priorities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7460DAF-2B3A-C34A-B6EB-EFDE8D48D0E1}"/>
              </a:ext>
            </a:extLst>
          </p:cNvPr>
          <p:cNvSpPr txBox="1"/>
          <p:nvPr/>
        </p:nvSpPr>
        <p:spPr>
          <a:xfrm>
            <a:off x="1309016" y="1987293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Control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B717D1-1E33-074F-9B8E-EE40E9EAAA98}"/>
              </a:ext>
            </a:extLst>
          </p:cNvPr>
          <p:cNvSpPr txBox="1"/>
          <p:nvPr/>
        </p:nvSpPr>
        <p:spPr>
          <a:xfrm>
            <a:off x="9493705" y="198729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Simplicity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5BD91-B475-B529-62CB-72930AE0B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639487" y="2807762"/>
            <a:ext cx="0" cy="868090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7D2F46-5353-0E03-1F1F-509D124A7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335929" y="2807762"/>
            <a:ext cx="0" cy="868090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B98319-4ACA-84C3-31C9-A19B3C396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207467" y="2807762"/>
            <a:ext cx="0" cy="868090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DE66ACD-6DEF-EBE4-08F2-4B5CC407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38" y="2731043"/>
            <a:ext cx="2549566" cy="944809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kern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Infrastructure as a Service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Retain full control over the operating system in a </a:t>
            </a:r>
            <a:b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cloud migration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A80897-E188-2340-37D3-E8547B6CE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2071" y="2731043"/>
            <a:ext cx="1956178" cy="94481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Containers</a:t>
            </a:r>
          </a:p>
          <a:p>
            <a:pPr marR="0" lv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Manage and scale containerized applications with ease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1B91AB-A1E5-DED7-656B-4817CCE62754}"/>
              </a:ext>
            </a:extLst>
          </p:cNvPr>
          <p:cNvSpPr/>
          <p:nvPr/>
        </p:nvSpPr>
        <p:spPr>
          <a:xfrm>
            <a:off x="6751904" y="2731043"/>
            <a:ext cx="2245938" cy="944806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Platform as a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Offload infrastructure and operating system management to the cloud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D1CE99-631E-EFAC-C063-CD8D440A0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93553" y="2731043"/>
            <a:ext cx="2162082" cy="944805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1400" kern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Low code</a:t>
            </a:r>
          </a:p>
          <a:p>
            <a:pPr algn="ctr" defTabSz="914400">
              <a:spcBef>
                <a:spcPts val="800"/>
              </a:spcBef>
              <a:defRPr/>
            </a:pP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Create modern line of business apps with </a:t>
            </a:r>
            <a:b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sz="110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minimal coding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375E5BB-9CC3-DE1C-AA41-26230571E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874873" y="3968747"/>
            <a:ext cx="0" cy="600293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80E0FFB8-F789-1C8F-510E-8925640C0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69033" y="4569040"/>
            <a:ext cx="2011680" cy="1463040"/>
          </a:xfrm>
          <a:prstGeom prst="roundRect">
            <a:avLst>
              <a:gd name="adj" fmla="val 2723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 w="12700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72000" tIns="180000" rIns="72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kern="0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Many apps can migrate with minimal or no</a:t>
            </a:r>
            <a:br>
              <a:rPr lang="en-US" sz="1600" kern="0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sz="1600" kern="0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required changes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73FAD8-559E-9B12-F8EA-205C39C3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72558" y="2459695"/>
            <a:ext cx="204630" cy="20463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sx="105000" sy="105000" algn="ctr" rotWithShape="0">
              <a:prstClr val="black"/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pace Grotesk" pitchFamily="2" charset="0"/>
              <a:ea typeface="Segoe UI" pitchFamily="34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7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44205 3.7037E-7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0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>
            <a:extLst>
              <a:ext uri="{FF2B5EF4-FFF2-40B4-BE49-F238E27FC236}">
                <a16:creationId xmlns:a16="http://schemas.microsoft.com/office/drawing/2014/main" id="{8105804F-9162-BAD3-887F-15B3892DE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6" y="1363979"/>
            <a:ext cx="7780026" cy="5494016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58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pace Grotesk" pitchFamily="2" charset="0"/>
              <a:ea typeface="Segoe UI" pitchFamily="34" charset="0"/>
              <a:cs typeface="Space Grotesk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99685-35CC-DBD1-2868-17DABA16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How Azure platform as a service can help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928E087-6303-2CDA-3462-C966E22BF241}"/>
              </a:ext>
            </a:extLst>
          </p:cNvPr>
          <p:cNvSpPr/>
          <p:nvPr/>
        </p:nvSpPr>
        <p:spPr>
          <a:xfrm>
            <a:off x="588263" y="4650569"/>
            <a:ext cx="6770479" cy="1311680"/>
          </a:xfrm>
          <a:custGeom>
            <a:avLst/>
            <a:gdLst>
              <a:gd name="connsiteX0" fmla="*/ 7866412 w 7866411"/>
              <a:gd name="connsiteY0" fmla="*/ 1524000 h 1524000"/>
              <a:gd name="connsiteX1" fmla="*/ 0 w 7866411"/>
              <a:gd name="connsiteY1" fmla="*/ 1524000 h 1524000"/>
              <a:gd name="connsiteX2" fmla="*/ 873919 w 7866411"/>
              <a:gd name="connsiteY2" fmla="*/ 0 h 1524000"/>
              <a:gd name="connsiteX3" fmla="*/ 6992493 w 7866411"/>
              <a:gd name="connsiteY3" fmla="*/ 0 h 1524000"/>
              <a:gd name="connsiteX4" fmla="*/ 7866412 w 7866411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66411" h="1524000">
                <a:moveTo>
                  <a:pt x="7866412" y="1524000"/>
                </a:moveTo>
                <a:lnTo>
                  <a:pt x="0" y="1524000"/>
                </a:lnTo>
                <a:lnTo>
                  <a:pt x="873919" y="0"/>
                </a:lnTo>
                <a:lnTo>
                  <a:pt x="6992493" y="0"/>
                </a:lnTo>
                <a:lnTo>
                  <a:pt x="7866412" y="1524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</a:gradFill>
          <a:ln w="158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Integrate security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D987AA-255B-59A5-036F-7877D8EBCEDA}"/>
              </a:ext>
            </a:extLst>
          </p:cNvPr>
          <p:cNvSpPr/>
          <p:nvPr/>
        </p:nvSpPr>
        <p:spPr bwMode="auto">
          <a:xfrm>
            <a:off x="6604000" y="4650568"/>
            <a:ext cx="4999735" cy="1311681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  <a:lumOff val="5000"/>
                </a:schemeClr>
              </a:gs>
              <a:gs pos="0">
                <a:schemeClr val="bg1"/>
              </a:gs>
            </a:gsLst>
            <a:lin ang="0" scaled="1"/>
          </a:gradFill>
          <a:ln>
            <a:gradFill>
              <a:gsLst>
                <a:gs pos="100000">
                  <a:schemeClr val="accent1"/>
                </a:gs>
                <a:gs pos="0">
                  <a:schemeClr val="accent3">
                    <a:alpha val="0"/>
                  </a:schemeClr>
                </a:gs>
                <a:gs pos="50000">
                  <a:schemeClr val="accent2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0160" tIns="146304" rIns="36576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Empower all developers to incorporate security, resiliency, and scalability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3FADE26-C295-CB14-46C7-033910BD657D}"/>
              </a:ext>
            </a:extLst>
          </p:cNvPr>
          <p:cNvSpPr/>
          <p:nvPr/>
        </p:nvSpPr>
        <p:spPr>
          <a:xfrm>
            <a:off x="1465859" y="3120331"/>
            <a:ext cx="5015288" cy="1311680"/>
          </a:xfrm>
          <a:custGeom>
            <a:avLst/>
            <a:gdLst>
              <a:gd name="connsiteX0" fmla="*/ 5827110 w 5827109"/>
              <a:gd name="connsiteY0" fmla="*/ 1524000 h 1524000"/>
              <a:gd name="connsiteX1" fmla="*/ 0 w 5827109"/>
              <a:gd name="connsiteY1" fmla="*/ 1524000 h 1524000"/>
              <a:gd name="connsiteX2" fmla="*/ 874109 w 5827109"/>
              <a:gd name="connsiteY2" fmla="*/ 0 h 1524000"/>
              <a:gd name="connsiteX3" fmla="*/ 4953000 w 5827109"/>
              <a:gd name="connsiteY3" fmla="*/ 0 h 1524000"/>
              <a:gd name="connsiteX4" fmla="*/ 5827110 w 5827109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7109" h="1524000">
                <a:moveTo>
                  <a:pt x="5827110" y="1524000"/>
                </a:moveTo>
                <a:lnTo>
                  <a:pt x="0" y="1524000"/>
                </a:lnTo>
                <a:lnTo>
                  <a:pt x="874109" y="0"/>
                </a:lnTo>
                <a:lnTo>
                  <a:pt x="4953000" y="0"/>
                </a:lnTo>
                <a:lnTo>
                  <a:pt x="5827110" y="1524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</a:gradFill>
          <a:ln w="158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Optimize costs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7C5D8CA-93A4-2E59-28FE-ECEC0D942EC4}"/>
              </a:ext>
            </a:extLst>
          </p:cNvPr>
          <p:cNvSpPr/>
          <p:nvPr/>
        </p:nvSpPr>
        <p:spPr bwMode="auto">
          <a:xfrm>
            <a:off x="5710851" y="3121981"/>
            <a:ext cx="5892884" cy="1311680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  <a:lumOff val="5000"/>
                </a:schemeClr>
              </a:gs>
              <a:gs pos="0">
                <a:schemeClr val="bg1"/>
              </a:gs>
            </a:gsLst>
            <a:lin ang="0" scaled="1"/>
          </a:gradFill>
          <a:ln>
            <a:gradFill>
              <a:gsLst>
                <a:gs pos="100000">
                  <a:schemeClr val="accent1"/>
                </a:gs>
                <a:gs pos="0">
                  <a:schemeClr val="accent3">
                    <a:alpha val="0"/>
                  </a:schemeClr>
                </a:gs>
                <a:gs pos="50000">
                  <a:schemeClr val="accent2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016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r>
              <a: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Control costs and optimize</a:t>
            </a:r>
            <a:br>
              <a: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scarce developer talent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B6F2C6A-6D66-A10D-D3D3-A434C3A7C594}"/>
              </a:ext>
            </a:extLst>
          </p:cNvPr>
          <p:cNvSpPr/>
          <p:nvPr/>
        </p:nvSpPr>
        <p:spPr>
          <a:xfrm>
            <a:off x="2343618" y="1590011"/>
            <a:ext cx="3259769" cy="1311680"/>
          </a:xfrm>
          <a:custGeom>
            <a:avLst/>
            <a:gdLst>
              <a:gd name="connsiteX0" fmla="*/ 3787426 w 3787425"/>
              <a:gd name="connsiteY0" fmla="*/ 1524000 h 1524000"/>
              <a:gd name="connsiteX1" fmla="*/ 0 w 3787425"/>
              <a:gd name="connsiteY1" fmla="*/ 1524000 h 1524000"/>
              <a:gd name="connsiteX2" fmla="*/ 873919 w 3787425"/>
              <a:gd name="connsiteY2" fmla="*/ 0 h 1524000"/>
              <a:gd name="connsiteX3" fmla="*/ 2913507 w 3787425"/>
              <a:gd name="connsiteY3" fmla="*/ 0 h 1524000"/>
              <a:gd name="connsiteX4" fmla="*/ 3787426 w 3787425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7425" h="1524000">
                <a:moveTo>
                  <a:pt x="3787426" y="1524000"/>
                </a:moveTo>
                <a:lnTo>
                  <a:pt x="0" y="1524000"/>
                </a:lnTo>
                <a:lnTo>
                  <a:pt x="873919" y="0"/>
                </a:lnTo>
                <a:lnTo>
                  <a:pt x="2913507" y="0"/>
                </a:lnTo>
                <a:lnTo>
                  <a:pt x="3787426" y="15240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</a:gradFill>
          <a:ln w="1589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Unblock 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 innovation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E44D61-82AA-A425-81C0-8F367CD05246}"/>
              </a:ext>
            </a:extLst>
          </p:cNvPr>
          <p:cNvSpPr/>
          <p:nvPr/>
        </p:nvSpPr>
        <p:spPr bwMode="auto">
          <a:xfrm>
            <a:off x="4838700" y="1590011"/>
            <a:ext cx="6765036" cy="1311680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  <a:lumOff val="5000"/>
                </a:schemeClr>
              </a:gs>
              <a:gs pos="0">
                <a:schemeClr val="bg1"/>
              </a:gs>
            </a:gsLst>
            <a:lin ang="0" scaled="1"/>
          </a:gradFill>
          <a:ln>
            <a:gradFill>
              <a:gsLst>
                <a:gs pos="100000">
                  <a:schemeClr val="accent1"/>
                </a:gs>
                <a:gs pos="0">
                  <a:schemeClr val="accent3">
                    <a:alpha val="0"/>
                  </a:schemeClr>
                </a:gs>
                <a:gs pos="50000">
                  <a:schemeClr val="accent2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016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Compete faster and more effectively</a:t>
            </a:r>
            <a:b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by unblocking developer innovation</a:t>
            </a:r>
          </a:p>
        </p:txBody>
      </p:sp>
    </p:spTree>
    <p:extLst>
      <p:ext uri="{BB962C8B-B14F-4D97-AF65-F5344CB8AC3E}">
        <p14:creationId xmlns:p14="http://schemas.microsoft.com/office/powerpoint/2010/main" val="95551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9" grpId="0" animBg="1"/>
      <p:bldP spid="64" grpId="0" animBg="1"/>
      <p:bldP spid="68" grpId="0" animBg="1"/>
      <p:bldP spid="63" grpId="0" animBg="1"/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83E35-B457-CFBC-2A7D-867D68FC7D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3456" y="320721"/>
            <a:ext cx="9814560" cy="5540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App Service:  Differentiating Features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BE884F-907C-7D50-7B05-B2F2A9176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463"/>
              </p:ext>
            </p:extLst>
          </p:nvPr>
        </p:nvGraphicFramePr>
        <p:xfrm>
          <a:off x="292936" y="1311083"/>
          <a:ext cx="11721264" cy="5311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6339635-03EE-28DE-131D-EE6C6B66C0F7}"/>
              </a:ext>
            </a:extLst>
          </p:cNvPr>
          <p:cNvSpPr txBox="1">
            <a:spLocks/>
          </p:cNvSpPr>
          <p:nvPr/>
        </p:nvSpPr>
        <p:spPr>
          <a:xfrm>
            <a:off x="292936" y="157315"/>
            <a:ext cx="10515600" cy="511115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7500"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280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30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FC93-3C26-5883-CBE9-16F105B8E2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3669" y="224100"/>
            <a:ext cx="9963953" cy="554038"/>
          </a:xfrm>
        </p:spPr>
        <p:txBody>
          <a:bodyPr>
            <a:normAutofit fontScale="90000"/>
          </a:bodyPr>
          <a:lstStyle/>
          <a:p>
            <a:pPr lvl="0"/>
            <a:r>
              <a:rPr lang="en-US" noProof="0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App Service Migration Tooling Overview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6A085C-467A-B589-1AC7-24E2E2ABD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62501"/>
              </p:ext>
            </p:extLst>
          </p:nvPr>
        </p:nvGraphicFramePr>
        <p:xfrm>
          <a:off x="415455" y="918087"/>
          <a:ext cx="11361090" cy="5640746"/>
        </p:xfrm>
        <a:graphic>
          <a:graphicData uri="http://schemas.openxmlformats.org/drawingml/2006/table">
            <a:tbl>
              <a:tblPr/>
              <a:tblGrid>
                <a:gridCol w="5262558">
                  <a:extLst>
                    <a:ext uri="{9D8B030D-6E8A-4147-A177-3AD203B41FA5}">
                      <a16:colId xmlns:a16="http://schemas.microsoft.com/office/drawing/2014/main" val="696228913"/>
                    </a:ext>
                  </a:extLst>
                </a:gridCol>
                <a:gridCol w="6098532">
                  <a:extLst>
                    <a:ext uri="{9D8B030D-6E8A-4147-A177-3AD203B41FA5}">
                      <a16:colId xmlns:a16="http://schemas.microsoft.com/office/drawing/2014/main" val="2241335001"/>
                    </a:ext>
                  </a:extLst>
                </a:gridCol>
              </a:tblGrid>
              <a:tr h="151175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Azure Migrate .NET web applications </a:t>
                      </a:r>
                      <a:b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</a:b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migration to App Service (Preview)​</a:t>
                      </a:r>
                    </a:p>
                    <a:p>
                      <a:pPr fontAlgn="base">
                        <a:spcBef>
                          <a:spcPts val="800"/>
                        </a:spcBef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Scope: </a:t>
                      </a:r>
                      <a:r>
                        <a:rPr lang="en-US" sz="12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Datacenter (at scale)​</a:t>
                      </a:r>
                    </a:p>
                  </a:txBody>
                  <a:tcPr marL="411480" marR="274320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lvl="0" indent="-22860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Large scale 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discovery</a:t>
                      </a:r>
                      <a:r>
                        <a:rPr lang="en-US" sz="1100" b="1" i="1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of 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.NET and Java Tomcat 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web apps deployed to 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VMware/ Hyper-V/physical server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environments​</a:t>
                      </a:r>
                    </a:p>
                    <a:p>
                      <a:pPr marL="228600" lvl="0" indent="-22860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Large scale 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assessment</a:t>
                      </a:r>
                      <a:r>
                        <a:rPr lang="en-US" sz="1100" b="1" i="1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of 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.NET 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web apps deployed </a:t>
                      </a:r>
                      <a:b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</a:b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to 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VMware/Hyper-V/ physical</a:t>
                      </a:r>
                      <a:r>
                        <a:rPr lang="en-US" sz="1100" b="1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server environments​</a:t>
                      </a:r>
                    </a:p>
                    <a:p>
                      <a:pPr marL="228600" lvl="0" indent="-22860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Large scale 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migration</a:t>
                      </a:r>
                      <a:r>
                        <a:rPr lang="en-US" sz="1100" b="1" i="1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 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of 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.NET 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web apps 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to </a:t>
                      </a:r>
                      <a:b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Azure App Service​ on VMware environments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892709"/>
                  </a:ext>
                </a:extLst>
              </a:tr>
              <a:tr h="142344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.NET web apps migration to App Service using PowerShell Scripts (GA)​</a:t>
                      </a:r>
                    </a:p>
                    <a:p>
                      <a:pPr rtl="0" fontAlgn="base">
                        <a:spcBef>
                          <a:spcPts val="800"/>
                        </a:spcBef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Scope: </a:t>
                      </a:r>
                      <a:r>
                        <a:rPr lang="en-US" sz="12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Single IIS web server​</a:t>
                      </a:r>
                    </a:p>
                  </a:txBody>
                  <a:tcPr marL="411480" marR="274320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lvl="0" indent="-228600" rtl="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Discover, Assess and migrate multiple </a:t>
                      </a:r>
                      <a:b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</a:b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.</a:t>
                      </a:r>
                      <a:r>
                        <a:rPr lang="en-US" sz="1100" b="0" i="0" kern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NET web apps</a:t>
                      </a: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 on a single IIS web server​</a:t>
                      </a:r>
                    </a:p>
                    <a:p>
                      <a:pPr marL="228600" lvl="0" indent="-228600" rtl="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Support for </a:t>
                      </a:r>
                      <a:r>
                        <a:rPr lang="en-US" sz="1100" b="0" i="0" kern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VMware, Hyper-V and Physical servers​</a:t>
                      </a:r>
                    </a:p>
                    <a:p>
                      <a:pPr marL="228600" lvl="0" indent="-228600" rtl="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Allows migration of .</a:t>
                      </a:r>
                      <a:r>
                        <a:rPr lang="en-US" sz="1100" b="0" i="0" kern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NET web apps</a:t>
                      </a: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 from </a:t>
                      </a:r>
                      <a:b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</a:br>
                      <a:r>
                        <a:rPr lang="en-US" sz="1100" b="0" i="0" kern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Azure VM’s and Cloud services </a:t>
                      </a:r>
                      <a:r>
                        <a:rPr lang="en-US" sz="1100" kern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to App Service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021386"/>
                  </a:ext>
                </a:extLst>
              </a:tr>
              <a:tr h="822527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rtl="0" fontAlgn="base"/>
                      <a:r>
                        <a:rPr lang="en-US" sz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App Service migration assistant (GA)​</a:t>
                      </a:r>
                    </a:p>
                    <a:p>
                      <a:pPr rtl="0" fontAlgn="base">
                        <a:spcBef>
                          <a:spcPts val="800"/>
                        </a:spcBef>
                      </a:pPr>
                      <a:r>
                        <a:rPr lang="en-US" sz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Scope: </a:t>
                      </a:r>
                      <a:r>
                        <a:rPr lang="en-US" sz="1200" b="0" i="0" kern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Single .NET web app​</a:t>
                      </a:r>
                    </a:p>
                  </a:txBody>
                  <a:tcPr marL="411480" marR="2743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228600" lvl="0" indent="-228600" rtl="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Discover, Assess and migrate </a:t>
                      </a:r>
                      <a:r>
                        <a:rPr lang="en-US" sz="1100" b="0" i="0" kern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single .NET web app​</a:t>
                      </a:r>
                    </a:p>
                    <a:p>
                      <a:pPr marL="228600" lvl="0" indent="-228600" rtl="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Intuitive  </a:t>
                      </a:r>
                      <a:r>
                        <a:rPr lang="en-US" sz="1100" b="0" i="0" kern="12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GUI experience</a:t>
                      </a: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 enabling quick </a:t>
                      </a:r>
                      <a:b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</a:br>
                      <a:r>
                        <a:rPr lang="en-US" sz="110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App Service migration experience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190118"/>
                  </a:ext>
                </a:extLst>
              </a:tr>
              <a:tr h="9415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Azure VM’s bulk discovery and assessment </a:t>
                      </a:r>
                      <a:b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</a:b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for .NET web apps (Preview)​</a:t>
                      </a:r>
                    </a:p>
                    <a:p>
                      <a:pPr fontAlgn="base">
                        <a:spcBef>
                          <a:spcPts val="800"/>
                        </a:spcBef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Scope: </a:t>
                      </a:r>
                      <a:r>
                        <a:rPr lang="en-US" sz="12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VM’s​ (at scale)</a:t>
                      </a:r>
                    </a:p>
                  </a:txBody>
                  <a:tcPr marL="411480" marR="2743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228600" lvl="0" indent="-22860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Large scale </a:t>
                      </a:r>
                      <a:r>
                        <a:rPr lang="en-US" sz="1100" b="0" i="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discovery and assessment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 of 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.NET </a:t>
                      </a:r>
                      <a:b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</a:b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web applications hosted on multiple 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Azure VM’s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082322"/>
                  </a:ext>
                </a:extLst>
              </a:tr>
              <a:tr h="9415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fontAlgn="base"/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Application code Analysis Toolkit</a:t>
                      </a:r>
                    </a:p>
                    <a:p>
                      <a:pPr marL="0" marR="0" lvl="0" indent="0" algn="l" defTabSz="932742" rtl="0" eaLnBrk="1" fontAlgn="base" latinLnBrk="0" hangingPunct="1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Scope: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.NET and Java web app​</a:t>
                      </a:r>
                    </a:p>
                    <a:p>
                      <a:pPr fontAlgn="base">
                        <a:spcBef>
                          <a:spcPts val="800"/>
                        </a:spcBef>
                      </a:pPr>
                      <a:endParaRPr lang="en-US" sz="1200" b="0" i="0" kern="1200" dirty="0">
                        <a:solidFill>
                          <a:schemeClr val="tx2"/>
                        </a:solidFill>
                        <a:effectLst/>
                        <a:latin typeface="Space Grotesk" pitchFamily="2" charset="0"/>
                        <a:ea typeface="+mn-ea"/>
                        <a:cs typeface="Space Grotesk" pitchFamily="2" charset="0"/>
                      </a:endParaRPr>
                    </a:p>
                  </a:txBody>
                  <a:tcPr marL="411480" marR="2743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228600" lvl="0" indent="-228600" fontAlgn="base">
                        <a:spcAft>
                          <a:spcPts val="600"/>
                        </a:spcAft>
                        <a:buClr>
                          <a:schemeClr val="accent5"/>
                        </a:buClr>
                        <a:buSzPct val="80000"/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In-depth </a:t>
                      </a:r>
                      <a:r>
                        <a:rPr lang="en-US" sz="1100" b="0" i="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code and config assessment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 </a:t>
                      </a:r>
                      <a:r>
                        <a:rPr lang="en-US" sz="110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of 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.NET and Java</a:t>
                      </a:r>
                      <a:b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</a:b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web applications for </a:t>
                      </a:r>
                      <a:r>
                        <a:rPr lang="en-US" sz="1100" b="0" i="0" kern="12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Azure PaaS </a:t>
                      </a:r>
                      <a:r>
                        <a:rPr lang="en-US" sz="1100" dirty="0">
                          <a:solidFill>
                            <a:schemeClr val="tx2"/>
                          </a:solidFill>
                          <a:effectLst/>
                          <a:latin typeface="Space Grotesk" pitchFamily="2" charset="0"/>
                          <a:cs typeface="Space Grotesk" pitchFamily="2" charset="0"/>
                        </a:rPr>
                        <a:t>readiness 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260542"/>
                  </a:ext>
                </a:extLst>
              </a:tr>
            </a:tbl>
          </a:graphicData>
        </a:graphic>
      </p:graphicFrame>
      <p:sp>
        <p:nvSpPr>
          <p:cNvPr id="3" name="Oval 2" descr="1">
            <a:extLst>
              <a:ext uri="{FF2B5EF4-FFF2-40B4-BE49-F238E27FC236}">
                <a16:creationId xmlns:a16="http://schemas.microsoft.com/office/drawing/2014/main" id="{C816351F-E463-9F57-3D13-06CB6F2D0FAD}"/>
              </a:ext>
            </a:extLst>
          </p:cNvPr>
          <p:cNvSpPr/>
          <p:nvPr/>
        </p:nvSpPr>
        <p:spPr>
          <a:xfrm>
            <a:off x="455674" y="976870"/>
            <a:ext cx="265177" cy="268537"/>
          </a:xfrm>
          <a:prstGeom prst="ellipse">
            <a:avLst/>
          </a:prstGeom>
          <a:gradFill flip="none" rotWithShape="1">
            <a:gsLst>
              <a:gs pos="35000">
                <a:srgbClr val="49C5B1"/>
              </a:gs>
              <a:gs pos="10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1</a:t>
            </a:r>
          </a:p>
        </p:txBody>
      </p:sp>
      <p:sp>
        <p:nvSpPr>
          <p:cNvPr id="4" name="Oval 3" descr="2">
            <a:extLst>
              <a:ext uri="{FF2B5EF4-FFF2-40B4-BE49-F238E27FC236}">
                <a16:creationId xmlns:a16="http://schemas.microsoft.com/office/drawing/2014/main" id="{D07020CD-99AE-3265-4C77-1F57CFE2EE8A}"/>
              </a:ext>
            </a:extLst>
          </p:cNvPr>
          <p:cNvSpPr/>
          <p:nvPr/>
        </p:nvSpPr>
        <p:spPr>
          <a:xfrm>
            <a:off x="455674" y="2541809"/>
            <a:ext cx="265177" cy="268537"/>
          </a:xfrm>
          <a:prstGeom prst="ellipse">
            <a:avLst/>
          </a:prstGeom>
          <a:gradFill flip="none" rotWithShape="1">
            <a:gsLst>
              <a:gs pos="35000">
                <a:srgbClr val="49C5B1"/>
              </a:gs>
              <a:gs pos="10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2</a:t>
            </a:r>
          </a:p>
        </p:txBody>
      </p:sp>
      <p:sp>
        <p:nvSpPr>
          <p:cNvPr id="6" name="Oval 5" descr="3">
            <a:extLst>
              <a:ext uri="{FF2B5EF4-FFF2-40B4-BE49-F238E27FC236}">
                <a16:creationId xmlns:a16="http://schemas.microsoft.com/office/drawing/2014/main" id="{5F4417BF-727F-AA1A-4E59-BBCA5FEFBCC0}"/>
              </a:ext>
            </a:extLst>
          </p:cNvPr>
          <p:cNvSpPr/>
          <p:nvPr/>
        </p:nvSpPr>
        <p:spPr>
          <a:xfrm>
            <a:off x="415455" y="3972479"/>
            <a:ext cx="265177" cy="268537"/>
          </a:xfrm>
          <a:prstGeom prst="ellipse">
            <a:avLst/>
          </a:prstGeom>
          <a:gradFill flip="none" rotWithShape="1">
            <a:gsLst>
              <a:gs pos="35000">
                <a:srgbClr val="49C5B1"/>
              </a:gs>
              <a:gs pos="10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3</a:t>
            </a:r>
          </a:p>
        </p:txBody>
      </p:sp>
      <p:sp>
        <p:nvSpPr>
          <p:cNvPr id="7" name="Oval 6" descr="1">
            <a:extLst>
              <a:ext uri="{FF2B5EF4-FFF2-40B4-BE49-F238E27FC236}">
                <a16:creationId xmlns:a16="http://schemas.microsoft.com/office/drawing/2014/main" id="{A495120A-F7EA-CF93-06C4-C7E995935EF7}"/>
              </a:ext>
            </a:extLst>
          </p:cNvPr>
          <p:cNvSpPr/>
          <p:nvPr/>
        </p:nvSpPr>
        <p:spPr>
          <a:xfrm>
            <a:off x="415454" y="4731803"/>
            <a:ext cx="265177" cy="268537"/>
          </a:xfrm>
          <a:prstGeom prst="ellipse">
            <a:avLst/>
          </a:prstGeom>
          <a:gradFill flip="none" rotWithShape="1">
            <a:gsLst>
              <a:gs pos="35000">
                <a:srgbClr val="49C5B1"/>
              </a:gs>
              <a:gs pos="10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4</a:t>
            </a:r>
          </a:p>
        </p:txBody>
      </p:sp>
      <p:sp>
        <p:nvSpPr>
          <p:cNvPr id="8" name="Oval 7" descr="1">
            <a:extLst>
              <a:ext uri="{FF2B5EF4-FFF2-40B4-BE49-F238E27FC236}">
                <a16:creationId xmlns:a16="http://schemas.microsoft.com/office/drawing/2014/main" id="{0E0293CD-3E5F-8A97-E494-735D61D221F1}"/>
              </a:ext>
            </a:extLst>
          </p:cNvPr>
          <p:cNvSpPr/>
          <p:nvPr/>
        </p:nvSpPr>
        <p:spPr>
          <a:xfrm>
            <a:off x="415453" y="5671376"/>
            <a:ext cx="265177" cy="268537"/>
          </a:xfrm>
          <a:prstGeom prst="ellipse">
            <a:avLst/>
          </a:prstGeom>
          <a:gradFill flip="none" rotWithShape="1">
            <a:gsLst>
              <a:gs pos="35000">
                <a:srgbClr val="49C5B1"/>
              </a:gs>
              <a:gs pos="10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899738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47858-8C02-55C6-E7CB-B0DB880D0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>
            <a:normAutofit fontScale="97500"/>
          </a:bodyPr>
          <a:lstStyle/>
          <a:p>
            <a: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Migration Tool (PowerShell Script)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2EBE-AA09-D0C0-0BF2-163ACA42D1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8130" y="168047"/>
            <a:ext cx="8315740" cy="5539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rPr>
              <a:t>Application Migration Guidance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231F7A-7F87-E94D-2E82-B52584017DF7}"/>
              </a:ext>
            </a:extLst>
          </p:cNvPr>
          <p:cNvSpPr/>
          <p:nvPr/>
        </p:nvSpPr>
        <p:spPr>
          <a:xfrm>
            <a:off x="4560623" y="1708596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9" name="Rectangle 8" descr="Document with solid fill">
            <a:extLst>
              <a:ext uri="{FF2B5EF4-FFF2-40B4-BE49-F238E27FC236}">
                <a16:creationId xmlns:a16="http://schemas.microsoft.com/office/drawing/2014/main" id="{9CAA1D4D-FCFC-91CB-F365-7FA08FB25373}"/>
              </a:ext>
            </a:extLst>
          </p:cNvPr>
          <p:cNvSpPr/>
          <p:nvPr/>
        </p:nvSpPr>
        <p:spPr>
          <a:xfrm>
            <a:off x="4726426" y="1874399"/>
            <a:ext cx="457932" cy="457932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D42430-D190-7DAC-9A2E-366853288808}"/>
              </a:ext>
            </a:extLst>
          </p:cNvPr>
          <p:cNvGrpSpPr/>
          <p:nvPr/>
        </p:nvGrpSpPr>
        <p:grpSpPr>
          <a:xfrm>
            <a:off x="5519349" y="1708596"/>
            <a:ext cx="1861056" cy="789539"/>
            <a:chOff x="1003619" y="410001"/>
            <a:chExt cx="1861056" cy="7895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BBBBFD-1226-BE00-807F-E84875A60684}"/>
                </a:ext>
              </a:extLst>
            </p:cNvPr>
            <p:cNvSpPr/>
            <p:nvPr/>
          </p:nvSpPr>
          <p:spPr>
            <a:xfrm>
              <a:off x="1003619" y="410001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EFDF61-FD40-387A-AA4B-D7B4BA01338E}"/>
                </a:ext>
              </a:extLst>
            </p:cNvPr>
            <p:cNvSpPr txBox="1"/>
            <p:nvPr/>
          </p:nvSpPr>
          <p:spPr>
            <a:xfrm>
              <a:off x="1003619" y="410001"/>
              <a:ext cx="18610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i="0" kern="1200" dirty="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File system</a:t>
              </a:r>
              <a:endParaRPr lang="en-US" sz="2400" kern="1200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06FA106B-A844-B8B3-7FB5-49640B3F2700}"/>
              </a:ext>
            </a:extLst>
          </p:cNvPr>
          <p:cNvSpPr/>
          <p:nvPr/>
        </p:nvSpPr>
        <p:spPr>
          <a:xfrm>
            <a:off x="555354" y="1702743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4" name="Rectangle 13" descr="Database with solid fill">
            <a:extLst>
              <a:ext uri="{FF2B5EF4-FFF2-40B4-BE49-F238E27FC236}">
                <a16:creationId xmlns:a16="http://schemas.microsoft.com/office/drawing/2014/main" id="{1991AFD0-BFAF-1F73-72C5-A06F6F91C9D4}"/>
              </a:ext>
            </a:extLst>
          </p:cNvPr>
          <p:cNvSpPr/>
          <p:nvPr/>
        </p:nvSpPr>
        <p:spPr>
          <a:xfrm>
            <a:off x="721157" y="1868546"/>
            <a:ext cx="457932" cy="457932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4B1659-874F-B375-464E-B1992152D9FE}"/>
              </a:ext>
            </a:extLst>
          </p:cNvPr>
          <p:cNvGrpSpPr/>
          <p:nvPr/>
        </p:nvGrpSpPr>
        <p:grpSpPr>
          <a:xfrm>
            <a:off x="1514080" y="1702743"/>
            <a:ext cx="1861056" cy="789539"/>
            <a:chOff x="1003619" y="410001"/>
            <a:chExt cx="1861056" cy="7895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EADF39-B500-A7B5-E5BF-3D1789F3F247}"/>
                </a:ext>
              </a:extLst>
            </p:cNvPr>
            <p:cNvSpPr/>
            <p:nvPr/>
          </p:nvSpPr>
          <p:spPr>
            <a:xfrm>
              <a:off x="1003619" y="410001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11E24-1C71-FAF8-F5AA-BD1935AB0121}"/>
                </a:ext>
              </a:extLst>
            </p:cNvPr>
            <p:cNvSpPr txBox="1"/>
            <p:nvPr/>
          </p:nvSpPr>
          <p:spPr>
            <a:xfrm>
              <a:off x="1003619" y="410001"/>
              <a:ext cx="18610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i="0" kern="1200" dirty="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Database</a:t>
              </a:r>
              <a:endParaRPr lang="en-US" sz="1700" kern="1200" dirty="0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B2807F0-8F3B-D1F0-9595-F90D5E6FA9E0}"/>
              </a:ext>
            </a:extLst>
          </p:cNvPr>
          <p:cNvSpPr/>
          <p:nvPr/>
        </p:nvSpPr>
        <p:spPr>
          <a:xfrm>
            <a:off x="535711" y="4453679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9" name="Rectangle 18" descr="Envelope with solid fill">
            <a:extLst>
              <a:ext uri="{FF2B5EF4-FFF2-40B4-BE49-F238E27FC236}">
                <a16:creationId xmlns:a16="http://schemas.microsoft.com/office/drawing/2014/main" id="{8E6E03C4-0BF5-1E1E-FD50-5F4159A9007C}"/>
              </a:ext>
            </a:extLst>
          </p:cNvPr>
          <p:cNvSpPr/>
          <p:nvPr/>
        </p:nvSpPr>
        <p:spPr>
          <a:xfrm>
            <a:off x="701515" y="4619483"/>
            <a:ext cx="457932" cy="457932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08F767-CEC1-0F7F-8B3D-8E454E88F3AD}"/>
              </a:ext>
            </a:extLst>
          </p:cNvPr>
          <p:cNvGrpSpPr/>
          <p:nvPr/>
        </p:nvGrpSpPr>
        <p:grpSpPr>
          <a:xfrm>
            <a:off x="1494438" y="4453679"/>
            <a:ext cx="2639956" cy="789539"/>
            <a:chOff x="4147678" y="2020851"/>
            <a:chExt cx="2639956" cy="7895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EF2EB6-BF8A-5F95-FA1D-A97AEC28DCF7}"/>
                </a:ext>
              </a:extLst>
            </p:cNvPr>
            <p:cNvSpPr/>
            <p:nvPr/>
          </p:nvSpPr>
          <p:spPr>
            <a:xfrm>
              <a:off x="4147678" y="2020851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CBD001-78B7-E01A-C2FD-2BDF4AD0725A}"/>
                </a:ext>
              </a:extLst>
            </p:cNvPr>
            <p:cNvSpPr txBox="1"/>
            <p:nvPr/>
          </p:nvSpPr>
          <p:spPr>
            <a:xfrm>
              <a:off x="4147678" y="2020851"/>
              <a:ext cx="26399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Message queues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667B75F-66E8-482A-D409-8C61B7107D1D}"/>
              </a:ext>
            </a:extLst>
          </p:cNvPr>
          <p:cNvSpPr/>
          <p:nvPr/>
        </p:nvSpPr>
        <p:spPr>
          <a:xfrm>
            <a:off x="8542373" y="1702743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4" name="Rectangle 23" descr="User network with solid fill">
            <a:extLst>
              <a:ext uri="{FF2B5EF4-FFF2-40B4-BE49-F238E27FC236}">
                <a16:creationId xmlns:a16="http://schemas.microsoft.com/office/drawing/2014/main" id="{105019C5-E0A6-AFE8-08DD-E5A33E08DCAE}"/>
              </a:ext>
            </a:extLst>
          </p:cNvPr>
          <p:cNvSpPr/>
          <p:nvPr/>
        </p:nvSpPr>
        <p:spPr>
          <a:xfrm>
            <a:off x="8708177" y="1868546"/>
            <a:ext cx="457932" cy="457932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E87C0A-FB4E-D325-ABBA-8CE787EA5654}"/>
              </a:ext>
            </a:extLst>
          </p:cNvPr>
          <p:cNvGrpSpPr/>
          <p:nvPr/>
        </p:nvGrpSpPr>
        <p:grpSpPr>
          <a:xfrm>
            <a:off x="9501100" y="1702743"/>
            <a:ext cx="1861056" cy="789539"/>
            <a:chOff x="4147678" y="410001"/>
            <a:chExt cx="1861056" cy="7895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1A7C28-CDCF-C3C1-AD51-75662734FDDF}"/>
                </a:ext>
              </a:extLst>
            </p:cNvPr>
            <p:cNvSpPr/>
            <p:nvPr/>
          </p:nvSpPr>
          <p:spPr>
            <a:xfrm>
              <a:off x="4147678" y="410001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164E4-8353-19CD-4462-D922F298787D}"/>
                </a:ext>
              </a:extLst>
            </p:cNvPr>
            <p:cNvSpPr txBox="1"/>
            <p:nvPr/>
          </p:nvSpPr>
          <p:spPr>
            <a:xfrm>
              <a:off x="4147678" y="410001"/>
              <a:ext cx="18610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Network resources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D20DB829-3B49-6602-8390-46B3BA56B603}"/>
              </a:ext>
            </a:extLst>
          </p:cNvPr>
          <p:cNvSpPr/>
          <p:nvPr/>
        </p:nvSpPr>
        <p:spPr>
          <a:xfrm>
            <a:off x="555354" y="3078211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34" name="Rectangle 33" descr="Lock with solid fill">
            <a:extLst>
              <a:ext uri="{FF2B5EF4-FFF2-40B4-BE49-F238E27FC236}">
                <a16:creationId xmlns:a16="http://schemas.microsoft.com/office/drawing/2014/main" id="{2E5A402E-87C5-44B3-65E3-510CAA3E099F}"/>
              </a:ext>
            </a:extLst>
          </p:cNvPr>
          <p:cNvSpPr/>
          <p:nvPr/>
        </p:nvSpPr>
        <p:spPr>
          <a:xfrm>
            <a:off x="721157" y="3244015"/>
            <a:ext cx="457932" cy="457932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816D54-1C70-F613-964D-7FA4E5211BC0}"/>
              </a:ext>
            </a:extLst>
          </p:cNvPr>
          <p:cNvGrpSpPr/>
          <p:nvPr/>
        </p:nvGrpSpPr>
        <p:grpSpPr>
          <a:xfrm>
            <a:off x="1514079" y="3078211"/>
            <a:ext cx="2319870" cy="789539"/>
            <a:chOff x="1003618" y="2020851"/>
            <a:chExt cx="2319870" cy="78953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4AAFBD-200A-4A1F-725D-424E9DE5B53E}"/>
                </a:ext>
              </a:extLst>
            </p:cNvPr>
            <p:cNvSpPr/>
            <p:nvPr/>
          </p:nvSpPr>
          <p:spPr>
            <a:xfrm>
              <a:off x="1003619" y="2020851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6ACB07-8F55-11FC-28F6-1C82DC1E3C70}"/>
                </a:ext>
              </a:extLst>
            </p:cNvPr>
            <p:cNvSpPr txBox="1"/>
            <p:nvPr/>
          </p:nvSpPr>
          <p:spPr>
            <a:xfrm>
              <a:off x="1003618" y="2020851"/>
              <a:ext cx="2319870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Authentication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D171F01-BC59-CED0-0253-EDD237EFDD56}"/>
              </a:ext>
            </a:extLst>
          </p:cNvPr>
          <p:cNvSpPr/>
          <p:nvPr/>
        </p:nvSpPr>
        <p:spPr>
          <a:xfrm>
            <a:off x="4560623" y="3078211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39" name="Rectangle 38" descr="Employee badge with solid fill">
            <a:extLst>
              <a:ext uri="{FF2B5EF4-FFF2-40B4-BE49-F238E27FC236}">
                <a16:creationId xmlns:a16="http://schemas.microsoft.com/office/drawing/2014/main" id="{2E02196F-9C0F-DFFC-2768-7D94DA025769}"/>
              </a:ext>
            </a:extLst>
          </p:cNvPr>
          <p:cNvSpPr/>
          <p:nvPr/>
        </p:nvSpPr>
        <p:spPr>
          <a:xfrm>
            <a:off x="4726426" y="3244015"/>
            <a:ext cx="457932" cy="457932"/>
          </a:xfrm>
          <a:prstGeom prst="rect">
            <a:avLst/>
          </a:prstGeom>
          <a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14039B-C6CF-B102-2337-EA38C37F731C}"/>
              </a:ext>
            </a:extLst>
          </p:cNvPr>
          <p:cNvGrpSpPr/>
          <p:nvPr/>
        </p:nvGrpSpPr>
        <p:grpSpPr>
          <a:xfrm>
            <a:off x="5519348" y="3078211"/>
            <a:ext cx="2030243" cy="789539"/>
            <a:chOff x="1003618" y="2020851"/>
            <a:chExt cx="2030243" cy="78953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6CF3B4-A6AD-2999-9171-E21EC9AF733D}"/>
                </a:ext>
              </a:extLst>
            </p:cNvPr>
            <p:cNvSpPr/>
            <p:nvPr/>
          </p:nvSpPr>
          <p:spPr>
            <a:xfrm>
              <a:off x="1003619" y="2020851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BB956E-961C-01AB-06AA-A76C2DABCA5E}"/>
                </a:ext>
              </a:extLst>
            </p:cNvPr>
            <p:cNvSpPr txBox="1"/>
            <p:nvPr/>
          </p:nvSpPr>
          <p:spPr>
            <a:xfrm>
              <a:off x="1003618" y="2020851"/>
              <a:ext cx="2030243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Windows Identity</a:t>
              </a: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7FE4F0E9-031C-46A9-EB7B-D4C99F584827}"/>
              </a:ext>
            </a:extLst>
          </p:cNvPr>
          <p:cNvSpPr/>
          <p:nvPr/>
        </p:nvSpPr>
        <p:spPr>
          <a:xfrm>
            <a:off x="4560623" y="4457577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44" name="Rectangle 43" descr="Box with solid fill">
            <a:extLst>
              <a:ext uri="{FF2B5EF4-FFF2-40B4-BE49-F238E27FC236}">
                <a16:creationId xmlns:a16="http://schemas.microsoft.com/office/drawing/2014/main" id="{52FE4804-97B8-2BB4-AC46-E9C0204E3037}"/>
              </a:ext>
            </a:extLst>
          </p:cNvPr>
          <p:cNvSpPr/>
          <p:nvPr/>
        </p:nvSpPr>
        <p:spPr>
          <a:xfrm>
            <a:off x="4726426" y="4623381"/>
            <a:ext cx="457932" cy="457932"/>
          </a:xfrm>
          <a:prstGeom prst="rect">
            <a:avLst/>
          </a:prstGeom>
          <a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AB2A56-DB58-5563-358D-1586C115900A}"/>
              </a:ext>
            </a:extLst>
          </p:cNvPr>
          <p:cNvGrpSpPr/>
          <p:nvPr/>
        </p:nvGrpSpPr>
        <p:grpSpPr>
          <a:xfrm>
            <a:off x="5519349" y="4457577"/>
            <a:ext cx="1861056" cy="789539"/>
            <a:chOff x="7291736" y="2020851"/>
            <a:chExt cx="1861056" cy="78953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0B8A472-24E8-DF9E-317B-D40544C38139}"/>
                </a:ext>
              </a:extLst>
            </p:cNvPr>
            <p:cNvSpPr/>
            <p:nvPr/>
          </p:nvSpPr>
          <p:spPr>
            <a:xfrm>
              <a:off x="7291736" y="2020851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43C673-FDA0-7C4F-19E3-1B793F533295}"/>
                </a:ext>
              </a:extLst>
            </p:cNvPr>
            <p:cNvSpPr txBox="1"/>
            <p:nvPr/>
          </p:nvSpPr>
          <p:spPr>
            <a:xfrm>
              <a:off x="7291736" y="2020851"/>
              <a:ext cx="18610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Caching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36C273C2-0EA2-2597-76A2-BFDD2ECF0391}"/>
              </a:ext>
            </a:extLst>
          </p:cNvPr>
          <p:cNvSpPr/>
          <p:nvPr/>
        </p:nvSpPr>
        <p:spPr>
          <a:xfrm>
            <a:off x="8542373" y="3078211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49" name="Rectangle 48" descr="Email with solid fill">
            <a:extLst>
              <a:ext uri="{FF2B5EF4-FFF2-40B4-BE49-F238E27FC236}">
                <a16:creationId xmlns:a16="http://schemas.microsoft.com/office/drawing/2014/main" id="{D61EA480-005A-858B-6E83-90865ECF040C}"/>
              </a:ext>
            </a:extLst>
          </p:cNvPr>
          <p:cNvSpPr/>
          <p:nvPr/>
        </p:nvSpPr>
        <p:spPr>
          <a:xfrm>
            <a:off x="8708177" y="3244014"/>
            <a:ext cx="457932" cy="457932"/>
          </a:xfrm>
          <a:prstGeom prst="rect">
            <a:avLst/>
          </a:prstGeom>
          <a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41582F7-7E67-00D4-93EF-59404394A830}"/>
              </a:ext>
            </a:extLst>
          </p:cNvPr>
          <p:cNvGrpSpPr/>
          <p:nvPr/>
        </p:nvGrpSpPr>
        <p:grpSpPr>
          <a:xfrm>
            <a:off x="9501100" y="3078211"/>
            <a:ext cx="1861056" cy="789539"/>
            <a:chOff x="4147678" y="3631702"/>
            <a:chExt cx="1861056" cy="78953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7DA4648-64E0-09E8-1E93-3607E8E07426}"/>
                </a:ext>
              </a:extLst>
            </p:cNvPr>
            <p:cNvSpPr/>
            <p:nvPr/>
          </p:nvSpPr>
          <p:spPr>
            <a:xfrm>
              <a:off x="4147678" y="3631702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B06E97-4767-B2E2-F264-7A62D802641D}"/>
                </a:ext>
              </a:extLst>
            </p:cNvPr>
            <p:cNvSpPr txBox="1"/>
            <p:nvPr/>
          </p:nvSpPr>
          <p:spPr>
            <a:xfrm>
              <a:off x="4147678" y="3631702"/>
              <a:ext cx="18610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SMTP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5B6E98C6-2475-FA31-99FD-ED4F02414EE1}"/>
              </a:ext>
            </a:extLst>
          </p:cNvPr>
          <p:cNvSpPr/>
          <p:nvPr/>
        </p:nvSpPr>
        <p:spPr>
          <a:xfrm>
            <a:off x="8542374" y="4453679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54" name="Rectangle 53" descr="Download with solid fill">
            <a:extLst>
              <a:ext uri="{FF2B5EF4-FFF2-40B4-BE49-F238E27FC236}">
                <a16:creationId xmlns:a16="http://schemas.microsoft.com/office/drawing/2014/main" id="{AF29D603-5B60-9F81-CB3F-92A2C0E2C0C9}"/>
              </a:ext>
            </a:extLst>
          </p:cNvPr>
          <p:cNvSpPr/>
          <p:nvPr/>
        </p:nvSpPr>
        <p:spPr>
          <a:xfrm>
            <a:off x="8708177" y="4619482"/>
            <a:ext cx="457932" cy="457932"/>
          </a:xfrm>
          <a:prstGeom prst="rect">
            <a:avLst/>
          </a:prstGeom>
          <a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D5DF61-AAB2-AF72-196A-D734AC8AD984}"/>
              </a:ext>
            </a:extLst>
          </p:cNvPr>
          <p:cNvGrpSpPr/>
          <p:nvPr/>
        </p:nvGrpSpPr>
        <p:grpSpPr>
          <a:xfrm>
            <a:off x="9501100" y="4453679"/>
            <a:ext cx="1861056" cy="789539"/>
            <a:chOff x="1003619" y="3631702"/>
            <a:chExt cx="1861056" cy="78953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0F500D8-CA5C-6D16-696A-15C642EC822F}"/>
                </a:ext>
              </a:extLst>
            </p:cNvPr>
            <p:cNvSpPr/>
            <p:nvPr/>
          </p:nvSpPr>
          <p:spPr>
            <a:xfrm>
              <a:off x="1003619" y="3631702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8FDD9C3-B7DE-EEDF-E8D2-AE10B7D88DD8}"/>
                </a:ext>
              </a:extLst>
            </p:cNvPr>
            <p:cNvSpPr txBox="1"/>
            <p:nvPr/>
          </p:nvSpPr>
          <p:spPr>
            <a:xfrm>
              <a:off x="1003619" y="3631702"/>
              <a:ext cx="18610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Session state</a:t>
              </a: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9E42B185-31B8-097E-2E09-472A7E51F25B}"/>
              </a:ext>
            </a:extLst>
          </p:cNvPr>
          <p:cNvSpPr/>
          <p:nvPr/>
        </p:nvSpPr>
        <p:spPr>
          <a:xfrm>
            <a:off x="4560622" y="5829147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59" name="Rectangle 58" descr="Blockchain with solid fill">
            <a:extLst>
              <a:ext uri="{FF2B5EF4-FFF2-40B4-BE49-F238E27FC236}">
                <a16:creationId xmlns:a16="http://schemas.microsoft.com/office/drawing/2014/main" id="{499902F0-E338-AD03-482C-7BF8F2B84B2C}"/>
              </a:ext>
            </a:extLst>
          </p:cNvPr>
          <p:cNvSpPr/>
          <p:nvPr/>
        </p:nvSpPr>
        <p:spPr>
          <a:xfrm>
            <a:off x="4726425" y="5994950"/>
            <a:ext cx="457932" cy="457932"/>
          </a:xfrm>
          <a:prstGeom prst="rect">
            <a:avLst/>
          </a:prstGeom>
          <a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1FAEE5-0888-2083-C207-6F35CA441B8F}"/>
              </a:ext>
            </a:extLst>
          </p:cNvPr>
          <p:cNvGrpSpPr/>
          <p:nvPr/>
        </p:nvGrpSpPr>
        <p:grpSpPr>
          <a:xfrm>
            <a:off x="5519348" y="5829147"/>
            <a:ext cx="1861056" cy="789539"/>
            <a:chOff x="1003619" y="3631702"/>
            <a:chExt cx="1861056" cy="78953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2A0FC3-4438-19EA-F7C7-D6BDD91B3137}"/>
                </a:ext>
              </a:extLst>
            </p:cNvPr>
            <p:cNvSpPr/>
            <p:nvPr/>
          </p:nvSpPr>
          <p:spPr>
            <a:xfrm>
              <a:off x="1003619" y="3631702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C46FD2-8FE3-7796-7EDE-99D3E36A4BE1}"/>
                </a:ext>
              </a:extLst>
            </p:cNvPr>
            <p:cNvSpPr txBox="1"/>
            <p:nvPr/>
          </p:nvSpPr>
          <p:spPr>
            <a:xfrm>
              <a:off x="1003619" y="3631702"/>
              <a:ext cx="18610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Non-HTTP protocols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128E6FFD-E139-5998-95D0-6275D5D2126A}"/>
              </a:ext>
            </a:extLst>
          </p:cNvPr>
          <p:cNvSpPr/>
          <p:nvPr/>
        </p:nvSpPr>
        <p:spPr>
          <a:xfrm>
            <a:off x="535711" y="5829147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4" name="Rectangle 63" descr="Old Key with solid fill">
            <a:extLst>
              <a:ext uri="{FF2B5EF4-FFF2-40B4-BE49-F238E27FC236}">
                <a16:creationId xmlns:a16="http://schemas.microsoft.com/office/drawing/2014/main" id="{4BC8D77C-B683-E6CB-8EDA-0BD561E5D210}"/>
              </a:ext>
            </a:extLst>
          </p:cNvPr>
          <p:cNvSpPr/>
          <p:nvPr/>
        </p:nvSpPr>
        <p:spPr>
          <a:xfrm>
            <a:off x="701514" y="5994950"/>
            <a:ext cx="457932" cy="457932"/>
          </a:xfrm>
          <a:prstGeom prst="rect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94A5D2E-ABBE-D66E-74A5-9967B678DCDE}"/>
              </a:ext>
            </a:extLst>
          </p:cNvPr>
          <p:cNvGrpSpPr/>
          <p:nvPr/>
        </p:nvGrpSpPr>
        <p:grpSpPr>
          <a:xfrm>
            <a:off x="1494436" y="5829147"/>
            <a:ext cx="2030243" cy="789539"/>
            <a:chOff x="1003619" y="3631702"/>
            <a:chExt cx="1861056" cy="78953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1C42C9C-DAAC-81C6-427F-61F0CA796351}"/>
                </a:ext>
              </a:extLst>
            </p:cNvPr>
            <p:cNvSpPr/>
            <p:nvPr/>
          </p:nvSpPr>
          <p:spPr>
            <a:xfrm>
              <a:off x="1003619" y="3631702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CFA278-4CA9-7E1A-ACF1-73B77F21F939}"/>
                </a:ext>
              </a:extLst>
            </p:cNvPr>
            <p:cNvSpPr txBox="1"/>
            <p:nvPr/>
          </p:nvSpPr>
          <p:spPr>
            <a:xfrm>
              <a:off x="1003619" y="3631702"/>
              <a:ext cx="18610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Secret management</a:t>
              </a:r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64411A9E-E463-1896-E493-6F46FCD9E793}"/>
              </a:ext>
            </a:extLst>
          </p:cNvPr>
          <p:cNvSpPr/>
          <p:nvPr/>
        </p:nvSpPr>
        <p:spPr>
          <a:xfrm>
            <a:off x="8542373" y="5829147"/>
            <a:ext cx="789539" cy="78953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9" name="Rectangle 68" descr="Route (Two Pins With A Path) with solid fill">
            <a:extLst>
              <a:ext uri="{FF2B5EF4-FFF2-40B4-BE49-F238E27FC236}">
                <a16:creationId xmlns:a16="http://schemas.microsoft.com/office/drawing/2014/main" id="{FD39BFD7-329B-B12A-B8B1-9593C1C0FCDC}"/>
              </a:ext>
            </a:extLst>
          </p:cNvPr>
          <p:cNvSpPr/>
          <p:nvPr/>
        </p:nvSpPr>
        <p:spPr>
          <a:xfrm>
            <a:off x="8708176" y="5994950"/>
            <a:ext cx="457932" cy="457932"/>
          </a:xfrm>
          <a:prstGeom prst="rect">
            <a:avLst/>
          </a:prstGeom>
          <a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solidFill>
              <a:srgbClr val="CBD6E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2"/>
              </a:solidFill>
              <a:latin typeface="Space Grotesk" pitchFamily="2" charset="0"/>
              <a:cs typeface="Space Grotesk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2D9493E-274C-A707-8553-9A7DBA41607C}"/>
              </a:ext>
            </a:extLst>
          </p:cNvPr>
          <p:cNvGrpSpPr/>
          <p:nvPr/>
        </p:nvGrpSpPr>
        <p:grpSpPr>
          <a:xfrm>
            <a:off x="9501098" y="5829147"/>
            <a:ext cx="2323039" cy="789539"/>
            <a:chOff x="1003619" y="3631702"/>
            <a:chExt cx="1861056" cy="78953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44E14E8-F791-A5CE-649B-E95054BCDB97}"/>
                </a:ext>
              </a:extLst>
            </p:cNvPr>
            <p:cNvSpPr/>
            <p:nvPr/>
          </p:nvSpPr>
          <p:spPr>
            <a:xfrm>
              <a:off x="1003619" y="3631702"/>
              <a:ext cx="1861056" cy="7895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>
                <a:solidFill>
                  <a:schemeClr val="tx2"/>
                </a:solidFill>
                <a:latin typeface="Space Grotesk" pitchFamily="2" charset="0"/>
                <a:cs typeface="Space Grotesk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AC4D32F-4BD1-61EE-AFCF-CB713DC4066D}"/>
                </a:ext>
              </a:extLst>
            </p:cNvPr>
            <p:cNvSpPr txBox="1"/>
            <p:nvPr/>
          </p:nvSpPr>
          <p:spPr>
            <a:xfrm>
              <a:off x="1003619" y="3631702"/>
              <a:ext cx="1861056" cy="789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tx2"/>
                  </a:solidFill>
                  <a:latin typeface="Space Grotesk" pitchFamily="2" charset="0"/>
                  <a:cs typeface="Space Grotesk" pitchFamily="2" charset="0"/>
                </a:rPr>
                <a:t>Application Request Routing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3294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3A20A0"/>
    </a:dk1>
    <a:lt1>
      <a:srgbClr val="FFFFFF"/>
    </a:lt1>
    <a:dk2>
      <a:srgbClr val="333333"/>
    </a:dk2>
    <a:lt2>
      <a:srgbClr val="FFFFFF"/>
    </a:lt2>
    <a:accent1>
      <a:srgbClr val="4424B5"/>
    </a:accent1>
    <a:accent2>
      <a:srgbClr val="DED7F7"/>
    </a:accent2>
    <a:accent3>
      <a:srgbClr val="2B0A98"/>
    </a:accent3>
    <a:accent4>
      <a:srgbClr val="F7B548"/>
    </a:accent4>
    <a:accent5>
      <a:srgbClr val="28C2D1"/>
    </a:accent5>
    <a:accent6>
      <a:srgbClr val="3E8EED"/>
    </a:accent6>
    <a:hlink>
      <a:srgbClr val="502BD3"/>
    </a:hlink>
    <a:folHlink>
      <a:srgbClr val="5F2184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1210</Words>
  <Application>Microsoft Office PowerPoint</Application>
  <PresentationFormat>Widescreen</PresentationFormat>
  <Paragraphs>143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Space Grotesk Medium</vt:lpstr>
      <vt:lpstr>Segoe UI</vt:lpstr>
      <vt:lpstr>Open Sans</vt:lpstr>
      <vt:lpstr>-apple-system</vt:lpstr>
      <vt:lpstr>Segoe UI Variable Small Light</vt:lpstr>
      <vt:lpstr>Space Grotesk</vt:lpstr>
      <vt:lpstr>Calibri</vt:lpstr>
      <vt:lpstr>Wingdings</vt:lpstr>
      <vt:lpstr>Arial</vt:lpstr>
      <vt:lpstr>1_Office Theme</vt:lpstr>
      <vt:lpstr>PowerPoint Presentation</vt:lpstr>
      <vt:lpstr>From Zero to Hero Quickly Migrate Web Apps with Azure App Service</vt:lpstr>
      <vt:lpstr>Why migrate to Azure</vt:lpstr>
      <vt:lpstr>Why migrate to Azure  </vt:lpstr>
      <vt:lpstr>How Azure platform as a service can help</vt:lpstr>
      <vt:lpstr>App Service:  Differentiating Features</vt:lpstr>
      <vt:lpstr>App Service Migration Tooling Overview</vt:lpstr>
      <vt:lpstr>Demo</vt:lpstr>
      <vt:lpstr>Application Migration Guidance</vt:lpstr>
      <vt:lpstr>Operational Considerations</vt:lpstr>
      <vt:lpstr>Why host apps in Windows Containers on Azure App Service?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2023-12-08T23:39:37Z</dcterms:created>
  <dcterms:modified xsi:type="dcterms:W3CDTF">2023-12-08T23:39:48Z</dcterms:modified>
</cp:coreProperties>
</file>